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13" r:id="rId3"/>
    <p:sldId id="265" r:id="rId4"/>
    <p:sldId id="267" r:id="rId5"/>
    <p:sldId id="310" r:id="rId6"/>
    <p:sldId id="271" r:id="rId7"/>
    <p:sldId id="272" r:id="rId8"/>
    <p:sldId id="314" r:id="rId9"/>
    <p:sldId id="315" r:id="rId10"/>
    <p:sldId id="316" r:id="rId11"/>
    <p:sldId id="317" r:id="rId12"/>
    <p:sldId id="325" r:id="rId13"/>
    <p:sldId id="326" r:id="rId14"/>
    <p:sldId id="327" r:id="rId15"/>
    <p:sldId id="328" r:id="rId16"/>
    <p:sldId id="329" r:id="rId17"/>
    <p:sldId id="318" r:id="rId18"/>
    <p:sldId id="319" r:id="rId19"/>
    <p:sldId id="320" r:id="rId20"/>
    <p:sldId id="330" r:id="rId21"/>
    <p:sldId id="331" r:id="rId22"/>
    <p:sldId id="335" r:id="rId23"/>
    <p:sldId id="336" r:id="rId24"/>
    <p:sldId id="337" r:id="rId25"/>
    <p:sldId id="321" r:id="rId26"/>
    <p:sldId id="322" r:id="rId27"/>
    <p:sldId id="332" r:id="rId28"/>
    <p:sldId id="333" r:id="rId29"/>
    <p:sldId id="323" r:id="rId30"/>
    <p:sldId id="324" r:id="rId31"/>
    <p:sldId id="334" r:id="rId32"/>
    <p:sldId id="338" r:id="rId33"/>
    <p:sldId id="339" r:id="rId34"/>
    <p:sldId id="340" r:id="rId35"/>
    <p:sldId id="341" r:id="rId36"/>
    <p:sldId id="342" r:id="rId37"/>
    <p:sldId id="343" r:id="rId38"/>
    <p:sldId id="344" r:id="rId39"/>
    <p:sldId id="349" r:id="rId40"/>
    <p:sldId id="350" r:id="rId41"/>
    <p:sldId id="345" r:id="rId42"/>
    <p:sldId id="346" r:id="rId43"/>
    <p:sldId id="347" r:id="rId44"/>
    <p:sldId id="348" r:id="rId45"/>
    <p:sldId id="351" r:id="rId46"/>
    <p:sldId id="352" r:id="rId47"/>
    <p:sldId id="353" r:id="rId48"/>
    <p:sldId id="375" r:id="rId49"/>
    <p:sldId id="354" r:id="rId50"/>
    <p:sldId id="355" r:id="rId51"/>
    <p:sldId id="356" r:id="rId52"/>
    <p:sldId id="357" r:id="rId53"/>
    <p:sldId id="378" r:id="rId54"/>
    <p:sldId id="358" r:id="rId55"/>
    <p:sldId id="359" r:id="rId56"/>
    <p:sldId id="360" r:id="rId57"/>
    <p:sldId id="361" r:id="rId58"/>
    <p:sldId id="377" r:id="rId59"/>
    <p:sldId id="362" r:id="rId60"/>
    <p:sldId id="363" r:id="rId61"/>
    <p:sldId id="364" r:id="rId62"/>
    <p:sldId id="365" r:id="rId63"/>
    <p:sldId id="366" r:id="rId64"/>
    <p:sldId id="367" r:id="rId65"/>
    <p:sldId id="368" r:id="rId66"/>
    <p:sldId id="371" r:id="rId67"/>
    <p:sldId id="373" r:id="rId68"/>
    <p:sldId id="374" r:id="rId69"/>
    <p:sldId id="376" r:id="rId70"/>
    <p:sldId id="372" r:id="rId71"/>
    <p:sldId id="370" r:id="rId72"/>
    <p:sldId id="297" r:id="rId7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769DCC"/>
    <a:srgbClr val="6893C6"/>
    <a:srgbClr val="90B6E4"/>
    <a:srgbClr val="007434"/>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00" autoAdjust="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6C979-EE27-4B42-B1D5-22D2D9F8FA08}" type="doc">
      <dgm:prSet loTypeId="urn:microsoft.com/office/officeart/2005/8/layout/vList2" loCatId="list" qsTypeId="urn:microsoft.com/office/officeart/2005/8/quickstyle/simple1#1" qsCatId="simple" csTypeId="urn:microsoft.com/office/officeart/2005/8/colors/colorful1#1" csCatId="colorful" phldr="1"/>
      <dgm:spPr/>
      <dgm:t>
        <a:bodyPr/>
        <a:lstStyle/>
        <a:p>
          <a:endParaRPr lang="el-GR"/>
        </a:p>
      </dgm:t>
    </dgm:pt>
    <dgm:pt modelId="{5420FB5C-9426-4B91-8638-A9A7E7C15D3E}">
      <dgm:prSet/>
      <dgm:spPr/>
      <dgm:t>
        <a:bodyPr/>
        <a:lstStyle/>
        <a:p>
          <a:pPr rtl="0"/>
          <a:r>
            <a:rPr lang="el-GR" b="1" smtClean="0"/>
            <a:t>Οι στόχοι </a:t>
          </a:r>
          <a:r>
            <a:rPr lang="el-GR" smtClean="0"/>
            <a:t>του τοπικού προγράμματος CLLD/LEADER, καθώς και</a:t>
          </a:r>
          <a:r>
            <a:rPr lang="el-GR" b="1" smtClean="0"/>
            <a:t> η στρατηγική </a:t>
          </a:r>
          <a:r>
            <a:rPr lang="el-GR" smtClean="0"/>
            <a:t>που υιοθετείται για την επίτευξη των στόχων αυτών:</a:t>
          </a:r>
          <a:endParaRPr lang="el-GR"/>
        </a:p>
      </dgm:t>
    </dgm:pt>
    <dgm:pt modelId="{09242814-FC54-4057-86F6-1FCFA98C2386}" type="parTrans" cxnId="{C3530E2A-F32D-48EF-A76A-4390A3B43063}">
      <dgm:prSet/>
      <dgm:spPr/>
      <dgm:t>
        <a:bodyPr/>
        <a:lstStyle/>
        <a:p>
          <a:endParaRPr lang="el-GR"/>
        </a:p>
      </dgm:t>
    </dgm:pt>
    <dgm:pt modelId="{A2EF831C-50C2-46DA-9EC6-AA69831C5434}" type="sibTrans" cxnId="{C3530E2A-F32D-48EF-A76A-4390A3B43063}">
      <dgm:prSet/>
      <dgm:spPr/>
      <dgm:t>
        <a:bodyPr/>
        <a:lstStyle/>
        <a:p>
          <a:endParaRPr lang="el-GR"/>
        </a:p>
      </dgm:t>
    </dgm:pt>
    <dgm:pt modelId="{D46321F6-4F5D-445F-A02D-9B1B5A1826CB}">
      <dgm:prSet/>
      <dgm:spPr>
        <a:solidFill>
          <a:srgbClr val="FFC000"/>
        </a:solidFill>
      </dgm:spPr>
      <dgm:t>
        <a:bodyPr/>
        <a:lstStyle/>
        <a:p>
          <a:pPr rtl="0"/>
          <a:r>
            <a:rPr lang="el-GR" dirty="0" smtClean="0"/>
            <a:t>Παραγωγή ποιοτικών, πιστοποιημένων, ανταγωνιστικών προϊόντων του </a:t>
          </a:r>
          <a:r>
            <a:rPr lang="el-GR" dirty="0" err="1" smtClean="0"/>
            <a:t>αγροδιατροφικού</a:t>
          </a:r>
          <a:r>
            <a:rPr lang="el-GR" dirty="0" smtClean="0"/>
            <a:t> τομέα.</a:t>
          </a:r>
          <a:endParaRPr lang="el-GR" dirty="0"/>
        </a:p>
      </dgm:t>
    </dgm:pt>
    <dgm:pt modelId="{EBE19BBE-1210-4BD4-BA5D-8355B590DAC9}" type="parTrans" cxnId="{8B668955-317D-484F-9F03-49C5941CEB85}">
      <dgm:prSet/>
      <dgm:spPr/>
      <dgm:t>
        <a:bodyPr/>
        <a:lstStyle/>
        <a:p>
          <a:endParaRPr lang="el-GR"/>
        </a:p>
      </dgm:t>
    </dgm:pt>
    <dgm:pt modelId="{9A3B8436-FC7E-4E89-A457-545F11502731}" type="sibTrans" cxnId="{8B668955-317D-484F-9F03-49C5941CEB85}">
      <dgm:prSet/>
      <dgm:spPr/>
      <dgm:t>
        <a:bodyPr/>
        <a:lstStyle/>
        <a:p>
          <a:endParaRPr lang="el-GR"/>
        </a:p>
      </dgm:t>
    </dgm:pt>
    <dgm:pt modelId="{77D458B5-1385-4CDA-AE91-195E9E71CCD5}">
      <dgm:prSet/>
      <dgm:spPr>
        <a:solidFill>
          <a:srgbClr val="FFC000"/>
        </a:solidFill>
      </dgm:spPr>
      <dgm:t>
        <a:bodyPr/>
        <a:lstStyle/>
        <a:p>
          <a:pPr rtl="0"/>
          <a:r>
            <a:rPr lang="el-GR" smtClean="0"/>
            <a:t>Ανταγωνιστικές βιοτεχνικές μονάδες.</a:t>
          </a:r>
          <a:endParaRPr lang="el-GR"/>
        </a:p>
      </dgm:t>
    </dgm:pt>
    <dgm:pt modelId="{09BF9619-5B50-4494-A8B7-C09488167B16}" type="parTrans" cxnId="{A0917C26-249B-4530-9711-A5F9451E4C2C}">
      <dgm:prSet/>
      <dgm:spPr/>
      <dgm:t>
        <a:bodyPr/>
        <a:lstStyle/>
        <a:p>
          <a:endParaRPr lang="el-GR"/>
        </a:p>
      </dgm:t>
    </dgm:pt>
    <dgm:pt modelId="{9710DF0C-28AE-4B5E-9B1B-12AE6E4A999B}" type="sibTrans" cxnId="{A0917C26-249B-4530-9711-A5F9451E4C2C}">
      <dgm:prSet/>
      <dgm:spPr/>
      <dgm:t>
        <a:bodyPr/>
        <a:lstStyle/>
        <a:p>
          <a:endParaRPr lang="el-GR"/>
        </a:p>
      </dgm:t>
    </dgm:pt>
    <dgm:pt modelId="{E4E83D6C-0215-4315-8C14-5F57C88654B3}">
      <dgm:prSet/>
      <dgm:spPr>
        <a:solidFill>
          <a:srgbClr val="FFC000"/>
        </a:solidFill>
      </dgm:spPr>
      <dgm:t>
        <a:bodyPr/>
        <a:lstStyle/>
        <a:p>
          <a:pPr rtl="0"/>
          <a:r>
            <a:rPr lang="el-GR" dirty="0" smtClean="0"/>
            <a:t>Τουρισμός υψηλής ποιότητας και ειδικών μορφών</a:t>
          </a:r>
          <a:endParaRPr lang="el-GR" dirty="0"/>
        </a:p>
      </dgm:t>
    </dgm:pt>
    <dgm:pt modelId="{FE1C4028-2274-40D0-8F38-F94915786EAD}" type="parTrans" cxnId="{7CCFA57D-2733-4AF1-A365-638C52DEEBFB}">
      <dgm:prSet/>
      <dgm:spPr/>
      <dgm:t>
        <a:bodyPr/>
        <a:lstStyle/>
        <a:p>
          <a:endParaRPr lang="el-GR"/>
        </a:p>
      </dgm:t>
    </dgm:pt>
    <dgm:pt modelId="{39102391-2B25-4227-B676-7C9B3EFD1494}" type="sibTrans" cxnId="{7CCFA57D-2733-4AF1-A365-638C52DEEBFB}">
      <dgm:prSet/>
      <dgm:spPr/>
      <dgm:t>
        <a:bodyPr/>
        <a:lstStyle/>
        <a:p>
          <a:endParaRPr lang="el-GR"/>
        </a:p>
      </dgm:t>
    </dgm:pt>
    <dgm:pt modelId="{028B0347-4224-4E33-A62C-186E3C1080D4}">
      <dgm:prSet/>
      <dgm:spPr>
        <a:solidFill>
          <a:srgbClr val="FFC000"/>
        </a:solidFill>
      </dgm:spPr>
      <dgm:t>
        <a:bodyPr/>
        <a:lstStyle/>
        <a:p>
          <a:pPr rtl="0"/>
          <a:r>
            <a:rPr lang="el-GR" dirty="0" smtClean="0"/>
            <a:t>Προστασία και ανάδειξη του φυσικού και οικιστικού περιβάλλοντος και της άυλης κληρονομιάς.</a:t>
          </a:r>
          <a:endParaRPr lang="el-GR" dirty="0"/>
        </a:p>
      </dgm:t>
    </dgm:pt>
    <dgm:pt modelId="{D786E660-2CA8-4BE3-B448-9BB5E302E45E}" type="parTrans" cxnId="{9D30AB5B-F6F5-4543-9168-FBD02E37DDC2}">
      <dgm:prSet/>
      <dgm:spPr/>
      <dgm:t>
        <a:bodyPr/>
        <a:lstStyle/>
        <a:p>
          <a:endParaRPr lang="el-GR"/>
        </a:p>
      </dgm:t>
    </dgm:pt>
    <dgm:pt modelId="{BBE720DA-BCBA-485C-8636-D938CEDD3939}" type="sibTrans" cxnId="{9D30AB5B-F6F5-4543-9168-FBD02E37DDC2}">
      <dgm:prSet/>
      <dgm:spPr/>
      <dgm:t>
        <a:bodyPr/>
        <a:lstStyle/>
        <a:p>
          <a:endParaRPr lang="el-GR"/>
        </a:p>
      </dgm:t>
    </dgm:pt>
    <dgm:pt modelId="{06B3D6B6-9B3E-4B69-A5F6-916CFC7F79E7}">
      <dgm:prSet/>
      <dgm:spPr>
        <a:solidFill>
          <a:srgbClr val="FFC000"/>
        </a:solidFill>
      </dgm:spPr>
      <dgm:t>
        <a:bodyPr/>
        <a:lstStyle/>
        <a:p>
          <a:pPr rtl="0"/>
          <a:r>
            <a:rPr lang="el-GR" smtClean="0"/>
            <a:t>Βελτίωση της ποιότητας ζωής των κατοίκων της υπαίθρου</a:t>
          </a:r>
          <a:endParaRPr lang="el-GR"/>
        </a:p>
      </dgm:t>
    </dgm:pt>
    <dgm:pt modelId="{25C8F780-637A-4AC4-B6BC-CC8E7A10C54C}" type="parTrans" cxnId="{99D4BE6E-43FA-4087-B76F-45C4F34C4878}">
      <dgm:prSet/>
      <dgm:spPr/>
      <dgm:t>
        <a:bodyPr/>
        <a:lstStyle/>
        <a:p>
          <a:endParaRPr lang="el-GR"/>
        </a:p>
      </dgm:t>
    </dgm:pt>
    <dgm:pt modelId="{08B912E3-6116-404D-B2EF-B73C469F3AEF}" type="sibTrans" cxnId="{99D4BE6E-43FA-4087-B76F-45C4F34C4878}">
      <dgm:prSet/>
      <dgm:spPr/>
      <dgm:t>
        <a:bodyPr/>
        <a:lstStyle/>
        <a:p>
          <a:endParaRPr lang="el-GR"/>
        </a:p>
      </dgm:t>
    </dgm:pt>
    <dgm:pt modelId="{D5E4AF50-035F-4CDC-9FEC-839CFBBA256F}">
      <dgm:prSet/>
      <dgm:spPr>
        <a:solidFill>
          <a:srgbClr val="FFC000"/>
        </a:solidFill>
      </dgm:spPr>
      <dgm:t>
        <a:bodyPr/>
        <a:lstStyle/>
        <a:p>
          <a:pPr rtl="0"/>
          <a:r>
            <a:rPr lang="el-GR" smtClean="0"/>
            <a:t>Ενίσχυση της βιωσιμότητας των αλιευτικών περιοχών</a:t>
          </a:r>
          <a:endParaRPr lang="el-GR"/>
        </a:p>
      </dgm:t>
    </dgm:pt>
    <dgm:pt modelId="{67182A0F-41B8-4050-8464-20FA552B253C}" type="parTrans" cxnId="{ECE0799E-1AEE-4329-B8D3-7E3C45FB9D84}">
      <dgm:prSet/>
      <dgm:spPr/>
      <dgm:t>
        <a:bodyPr/>
        <a:lstStyle/>
        <a:p>
          <a:endParaRPr lang="el-GR"/>
        </a:p>
      </dgm:t>
    </dgm:pt>
    <dgm:pt modelId="{9852A233-2227-4294-85C1-E63E463D7C69}" type="sibTrans" cxnId="{ECE0799E-1AEE-4329-B8D3-7E3C45FB9D84}">
      <dgm:prSet/>
      <dgm:spPr/>
      <dgm:t>
        <a:bodyPr/>
        <a:lstStyle/>
        <a:p>
          <a:endParaRPr lang="el-GR"/>
        </a:p>
      </dgm:t>
    </dgm:pt>
    <dgm:pt modelId="{CCA18351-66C7-4EEE-AC94-26B755EC6611}">
      <dgm:prSet/>
      <dgm:spPr/>
      <dgm:t>
        <a:bodyPr/>
        <a:lstStyle/>
        <a:p>
          <a:pPr rtl="0"/>
          <a:r>
            <a:rPr lang="el-GR" b="1" smtClean="0"/>
            <a:t>ΒΑΣΙΚΗ ΘΕΜΑΤΙΚΗ ΚΑΤΕΥΘΥΝΣΗ – ΚΥΡΙΟΣ ΣΤΟΧΟΣ</a:t>
          </a:r>
          <a:endParaRPr lang="el-GR"/>
        </a:p>
      </dgm:t>
    </dgm:pt>
    <dgm:pt modelId="{9C769193-3DB4-4891-9AA6-FE18D60A386A}" type="parTrans" cxnId="{D47D4BFE-AC7C-4650-BD86-400EAFCD1D0B}">
      <dgm:prSet/>
      <dgm:spPr/>
      <dgm:t>
        <a:bodyPr/>
        <a:lstStyle/>
        <a:p>
          <a:endParaRPr lang="el-GR"/>
        </a:p>
      </dgm:t>
    </dgm:pt>
    <dgm:pt modelId="{693E9DCD-B147-42B3-B64B-0AA62EAF26C7}" type="sibTrans" cxnId="{D47D4BFE-AC7C-4650-BD86-400EAFCD1D0B}">
      <dgm:prSet/>
      <dgm:spPr/>
      <dgm:t>
        <a:bodyPr/>
        <a:lstStyle/>
        <a:p>
          <a:endParaRPr lang="el-GR"/>
        </a:p>
      </dgm:t>
    </dgm:pt>
    <dgm:pt modelId="{A65341DD-752C-4AFA-993A-905D0FE8BB87}">
      <dgm:prSet/>
      <dgm:spPr/>
      <dgm:t>
        <a:bodyPr/>
        <a:lstStyle/>
        <a:p>
          <a:pPr rtl="0"/>
          <a:r>
            <a:rPr lang="el-GR" b="1" i="1" dirty="0" smtClean="0"/>
            <a:t>Βελτίωση της ανταγωνιστικότητας της αλυσίδας αξίας του </a:t>
          </a:r>
          <a:r>
            <a:rPr lang="el-GR" b="1" i="1" dirty="0" err="1" smtClean="0"/>
            <a:t>αγροδιατροφικού</a:t>
          </a:r>
          <a:r>
            <a:rPr lang="el-GR" b="1" i="1" dirty="0" smtClean="0"/>
            <a:t> τομέα</a:t>
          </a:r>
          <a:endParaRPr lang="el-GR" dirty="0"/>
        </a:p>
      </dgm:t>
    </dgm:pt>
    <dgm:pt modelId="{F55A1B6A-26C6-4455-8A94-D4313CB9AA59}" type="parTrans" cxnId="{2A39C782-D256-4320-85F0-2C3062899350}">
      <dgm:prSet/>
      <dgm:spPr/>
      <dgm:t>
        <a:bodyPr/>
        <a:lstStyle/>
        <a:p>
          <a:endParaRPr lang="el-GR"/>
        </a:p>
      </dgm:t>
    </dgm:pt>
    <dgm:pt modelId="{DDDEE2E7-F65F-45E4-B57C-E734C308DB04}" type="sibTrans" cxnId="{2A39C782-D256-4320-85F0-2C3062899350}">
      <dgm:prSet/>
      <dgm:spPr/>
      <dgm:t>
        <a:bodyPr/>
        <a:lstStyle/>
        <a:p>
          <a:endParaRPr lang="el-GR"/>
        </a:p>
      </dgm:t>
    </dgm:pt>
    <dgm:pt modelId="{E9AF0498-4392-4A42-9E1B-CCB1A4F96C2C}" type="pres">
      <dgm:prSet presAssocID="{C106C979-EE27-4B42-B1D5-22D2D9F8FA08}" presName="linear" presStyleCnt="0">
        <dgm:presLayoutVars>
          <dgm:animLvl val="lvl"/>
          <dgm:resizeHandles val="exact"/>
        </dgm:presLayoutVars>
      </dgm:prSet>
      <dgm:spPr/>
      <dgm:t>
        <a:bodyPr/>
        <a:lstStyle/>
        <a:p>
          <a:endParaRPr lang="el-GR"/>
        </a:p>
      </dgm:t>
    </dgm:pt>
    <dgm:pt modelId="{7019817B-1F64-47C8-AD63-1EF007393547}" type="pres">
      <dgm:prSet presAssocID="{5420FB5C-9426-4B91-8638-A9A7E7C15D3E}" presName="parentText" presStyleLbl="node1" presStyleIdx="0" presStyleCnt="3">
        <dgm:presLayoutVars>
          <dgm:chMax val="0"/>
          <dgm:bulletEnabled val="1"/>
        </dgm:presLayoutVars>
      </dgm:prSet>
      <dgm:spPr/>
      <dgm:t>
        <a:bodyPr/>
        <a:lstStyle/>
        <a:p>
          <a:endParaRPr lang="el-GR"/>
        </a:p>
      </dgm:t>
    </dgm:pt>
    <dgm:pt modelId="{EE1A3C65-FDF7-49B4-BE96-4F7A0433158B}" type="pres">
      <dgm:prSet presAssocID="{5420FB5C-9426-4B91-8638-A9A7E7C15D3E}" presName="childText" presStyleLbl="revTx" presStyleIdx="0" presStyleCnt="1">
        <dgm:presLayoutVars>
          <dgm:bulletEnabled val="1"/>
        </dgm:presLayoutVars>
      </dgm:prSet>
      <dgm:spPr/>
      <dgm:t>
        <a:bodyPr/>
        <a:lstStyle/>
        <a:p>
          <a:endParaRPr lang="el-GR"/>
        </a:p>
      </dgm:t>
    </dgm:pt>
    <dgm:pt modelId="{5D7E79DF-B728-4653-B693-AAA4AC2FB438}" type="pres">
      <dgm:prSet presAssocID="{CCA18351-66C7-4EEE-AC94-26B755EC6611}" presName="parentText" presStyleLbl="node1" presStyleIdx="1" presStyleCnt="3">
        <dgm:presLayoutVars>
          <dgm:chMax val="0"/>
          <dgm:bulletEnabled val="1"/>
        </dgm:presLayoutVars>
      </dgm:prSet>
      <dgm:spPr/>
      <dgm:t>
        <a:bodyPr/>
        <a:lstStyle/>
        <a:p>
          <a:endParaRPr lang="el-GR"/>
        </a:p>
      </dgm:t>
    </dgm:pt>
    <dgm:pt modelId="{CF77E25D-298C-4ED2-8E05-BEB241E78BDA}" type="pres">
      <dgm:prSet presAssocID="{693E9DCD-B147-42B3-B64B-0AA62EAF26C7}" presName="spacer" presStyleCnt="0"/>
      <dgm:spPr/>
    </dgm:pt>
    <dgm:pt modelId="{32BDD6A0-0A60-4668-99BE-5311A5EAE624}" type="pres">
      <dgm:prSet presAssocID="{A65341DD-752C-4AFA-993A-905D0FE8BB87}" presName="parentText" presStyleLbl="node1" presStyleIdx="2" presStyleCnt="3">
        <dgm:presLayoutVars>
          <dgm:chMax val="0"/>
          <dgm:bulletEnabled val="1"/>
        </dgm:presLayoutVars>
      </dgm:prSet>
      <dgm:spPr/>
      <dgm:t>
        <a:bodyPr/>
        <a:lstStyle/>
        <a:p>
          <a:endParaRPr lang="el-GR"/>
        </a:p>
      </dgm:t>
    </dgm:pt>
  </dgm:ptLst>
  <dgm:cxnLst>
    <dgm:cxn modelId="{C3530E2A-F32D-48EF-A76A-4390A3B43063}" srcId="{C106C979-EE27-4B42-B1D5-22D2D9F8FA08}" destId="{5420FB5C-9426-4B91-8638-A9A7E7C15D3E}" srcOrd="0" destOrd="0" parTransId="{09242814-FC54-4057-86F6-1FCFA98C2386}" sibTransId="{A2EF831C-50C2-46DA-9EC6-AA69831C5434}"/>
    <dgm:cxn modelId="{42C9AE4B-2A13-4661-8572-2E1B82952AFE}" type="presOf" srcId="{C106C979-EE27-4B42-B1D5-22D2D9F8FA08}" destId="{E9AF0498-4392-4A42-9E1B-CCB1A4F96C2C}" srcOrd="0" destOrd="0" presId="urn:microsoft.com/office/officeart/2005/8/layout/vList2"/>
    <dgm:cxn modelId="{6C292732-B484-427C-BCE4-0F0C41BEA67C}" type="presOf" srcId="{028B0347-4224-4E33-A62C-186E3C1080D4}" destId="{EE1A3C65-FDF7-49B4-BE96-4F7A0433158B}" srcOrd="0" destOrd="3" presId="urn:microsoft.com/office/officeart/2005/8/layout/vList2"/>
    <dgm:cxn modelId="{12491AD0-EC14-4FFC-BA0D-D14D893B9FCC}" type="presOf" srcId="{77D458B5-1385-4CDA-AE91-195E9E71CCD5}" destId="{EE1A3C65-FDF7-49B4-BE96-4F7A0433158B}" srcOrd="0" destOrd="1" presId="urn:microsoft.com/office/officeart/2005/8/layout/vList2"/>
    <dgm:cxn modelId="{99D4BE6E-43FA-4087-B76F-45C4F34C4878}" srcId="{5420FB5C-9426-4B91-8638-A9A7E7C15D3E}" destId="{06B3D6B6-9B3E-4B69-A5F6-916CFC7F79E7}" srcOrd="4" destOrd="0" parTransId="{25C8F780-637A-4AC4-B6BC-CC8E7A10C54C}" sibTransId="{08B912E3-6116-404D-B2EF-B73C469F3AEF}"/>
    <dgm:cxn modelId="{CE830E61-764A-4BE9-8B76-5294B5BD3210}" type="presOf" srcId="{5420FB5C-9426-4B91-8638-A9A7E7C15D3E}" destId="{7019817B-1F64-47C8-AD63-1EF007393547}" srcOrd="0" destOrd="0" presId="urn:microsoft.com/office/officeart/2005/8/layout/vList2"/>
    <dgm:cxn modelId="{2A39C782-D256-4320-85F0-2C3062899350}" srcId="{C106C979-EE27-4B42-B1D5-22D2D9F8FA08}" destId="{A65341DD-752C-4AFA-993A-905D0FE8BB87}" srcOrd="2" destOrd="0" parTransId="{F55A1B6A-26C6-4455-8A94-D4313CB9AA59}" sibTransId="{DDDEE2E7-F65F-45E4-B57C-E734C308DB04}"/>
    <dgm:cxn modelId="{040A9D1A-5CB3-4362-80AA-33FEF47767C5}" type="presOf" srcId="{CCA18351-66C7-4EEE-AC94-26B755EC6611}" destId="{5D7E79DF-B728-4653-B693-AAA4AC2FB438}" srcOrd="0" destOrd="0" presId="urn:microsoft.com/office/officeart/2005/8/layout/vList2"/>
    <dgm:cxn modelId="{9D30AB5B-F6F5-4543-9168-FBD02E37DDC2}" srcId="{5420FB5C-9426-4B91-8638-A9A7E7C15D3E}" destId="{028B0347-4224-4E33-A62C-186E3C1080D4}" srcOrd="3" destOrd="0" parTransId="{D786E660-2CA8-4BE3-B448-9BB5E302E45E}" sibTransId="{BBE720DA-BCBA-485C-8636-D938CEDD3939}"/>
    <dgm:cxn modelId="{ECE0799E-1AEE-4329-B8D3-7E3C45FB9D84}" srcId="{5420FB5C-9426-4B91-8638-A9A7E7C15D3E}" destId="{D5E4AF50-035F-4CDC-9FEC-839CFBBA256F}" srcOrd="5" destOrd="0" parTransId="{67182A0F-41B8-4050-8464-20FA552B253C}" sibTransId="{9852A233-2227-4294-85C1-E63E463D7C69}"/>
    <dgm:cxn modelId="{A0917C26-249B-4530-9711-A5F9451E4C2C}" srcId="{5420FB5C-9426-4B91-8638-A9A7E7C15D3E}" destId="{77D458B5-1385-4CDA-AE91-195E9E71CCD5}" srcOrd="1" destOrd="0" parTransId="{09BF9619-5B50-4494-A8B7-C09488167B16}" sibTransId="{9710DF0C-28AE-4B5E-9B1B-12AE6E4A999B}"/>
    <dgm:cxn modelId="{05E9F39B-9642-4125-8CA2-BBA0BB92B6AE}" type="presOf" srcId="{E4E83D6C-0215-4315-8C14-5F57C88654B3}" destId="{EE1A3C65-FDF7-49B4-BE96-4F7A0433158B}" srcOrd="0" destOrd="2" presId="urn:microsoft.com/office/officeart/2005/8/layout/vList2"/>
    <dgm:cxn modelId="{7CCFA57D-2733-4AF1-A365-638C52DEEBFB}" srcId="{5420FB5C-9426-4B91-8638-A9A7E7C15D3E}" destId="{E4E83D6C-0215-4315-8C14-5F57C88654B3}" srcOrd="2" destOrd="0" parTransId="{FE1C4028-2274-40D0-8F38-F94915786EAD}" sibTransId="{39102391-2B25-4227-B676-7C9B3EFD1494}"/>
    <dgm:cxn modelId="{93A4DDCF-653D-43DC-84B9-FD6085AA0153}" type="presOf" srcId="{A65341DD-752C-4AFA-993A-905D0FE8BB87}" destId="{32BDD6A0-0A60-4668-99BE-5311A5EAE624}" srcOrd="0" destOrd="0" presId="urn:microsoft.com/office/officeart/2005/8/layout/vList2"/>
    <dgm:cxn modelId="{D47D4BFE-AC7C-4650-BD86-400EAFCD1D0B}" srcId="{C106C979-EE27-4B42-B1D5-22D2D9F8FA08}" destId="{CCA18351-66C7-4EEE-AC94-26B755EC6611}" srcOrd="1" destOrd="0" parTransId="{9C769193-3DB4-4891-9AA6-FE18D60A386A}" sibTransId="{693E9DCD-B147-42B3-B64B-0AA62EAF26C7}"/>
    <dgm:cxn modelId="{8B668955-317D-484F-9F03-49C5941CEB85}" srcId="{5420FB5C-9426-4B91-8638-A9A7E7C15D3E}" destId="{D46321F6-4F5D-445F-A02D-9B1B5A1826CB}" srcOrd="0" destOrd="0" parTransId="{EBE19BBE-1210-4BD4-BA5D-8355B590DAC9}" sibTransId="{9A3B8436-FC7E-4E89-A457-545F11502731}"/>
    <dgm:cxn modelId="{68428C68-A989-4BFE-8071-8C4B021AED76}" type="presOf" srcId="{D5E4AF50-035F-4CDC-9FEC-839CFBBA256F}" destId="{EE1A3C65-FDF7-49B4-BE96-4F7A0433158B}" srcOrd="0" destOrd="5" presId="urn:microsoft.com/office/officeart/2005/8/layout/vList2"/>
    <dgm:cxn modelId="{E165E071-83D2-4074-AC92-644EA280806A}" type="presOf" srcId="{06B3D6B6-9B3E-4B69-A5F6-916CFC7F79E7}" destId="{EE1A3C65-FDF7-49B4-BE96-4F7A0433158B}" srcOrd="0" destOrd="4" presId="urn:microsoft.com/office/officeart/2005/8/layout/vList2"/>
    <dgm:cxn modelId="{1C453BD7-7020-4F15-933E-1ECA2F642C21}" type="presOf" srcId="{D46321F6-4F5D-445F-A02D-9B1B5A1826CB}" destId="{EE1A3C65-FDF7-49B4-BE96-4F7A0433158B}" srcOrd="0" destOrd="0" presId="urn:microsoft.com/office/officeart/2005/8/layout/vList2"/>
    <dgm:cxn modelId="{0E77FEE4-66BF-4BB7-88DE-9F11628F6E86}" type="presParOf" srcId="{E9AF0498-4392-4A42-9E1B-CCB1A4F96C2C}" destId="{7019817B-1F64-47C8-AD63-1EF007393547}" srcOrd="0" destOrd="0" presId="urn:microsoft.com/office/officeart/2005/8/layout/vList2"/>
    <dgm:cxn modelId="{544D1E1F-7EEB-49C2-AC5C-7145911BEBC2}" type="presParOf" srcId="{E9AF0498-4392-4A42-9E1B-CCB1A4F96C2C}" destId="{EE1A3C65-FDF7-49B4-BE96-4F7A0433158B}" srcOrd="1" destOrd="0" presId="urn:microsoft.com/office/officeart/2005/8/layout/vList2"/>
    <dgm:cxn modelId="{5D8BDD29-4E37-4639-B851-5D5F571B3E51}" type="presParOf" srcId="{E9AF0498-4392-4A42-9E1B-CCB1A4F96C2C}" destId="{5D7E79DF-B728-4653-B693-AAA4AC2FB438}" srcOrd="2" destOrd="0" presId="urn:microsoft.com/office/officeart/2005/8/layout/vList2"/>
    <dgm:cxn modelId="{62081105-CA60-4CEA-A31E-E67693BC5245}" type="presParOf" srcId="{E9AF0498-4392-4A42-9E1B-CCB1A4F96C2C}" destId="{CF77E25D-298C-4ED2-8E05-BEB241E78BDA}" srcOrd="3" destOrd="0" presId="urn:microsoft.com/office/officeart/2005/8/layout/vList2"/>
    <dgm:cxn modelId="{AD3BF0A5-AA00-4962-969F-282520A23656}" type="presParOf" srcId="{E9AF0498-4392-4A42-9E1B-CCB1A4F96C2C}" destId="{32BDD6A0-0A60-4668-99BE-5311A5EAE624}"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AAA4CA-A247-4C61-B092-92E3FF6C7995}" type="doc">
      <dgm:prSet loTypeId="urn:microsoft.com/office/officeart/2005/8/layout/vList4#2" loCatId="list" qsTypeId="urn:microsoft.com/office/officeart/2005/8/quickstyle/simple1#8" qsCatId="simple" csTypeId="urn:microsoft.com/office/officeart/2005/8/colors/accent1_1" csCatId="accent1" phldr="1"/>
      <dgm:spPr/>
      <dgm:t>
        <a:bodyPr/>
        <a:lstStyle/>
        <a:p>
          <a:endParaRPr lang="el-GR"/>
        </a:p>
      </dgm:t>
    </dgm:pt>
    <dgm:pt modelId="{C2CF985E-4D60-4A4F-BDBD-A38F60276CC7}">
      <dgm:prSet phldrT="[Κείμενο]" custT="1"/>
      <dgm:spPr/>
      <dgm:t>
        <a:bodyPr/>
        <a:lstStyle/>
        <a:p>
          <a:r>
            <a:rPr lang="el-GR" sz="2800" b="1" i="1" dirty="0" smtClean="0">
              <a:latin typeface="+mn-lt"/>
              <a:ea typeface="+mn-ea"/>
              <a:cs typeface="+mn-cs"/>
            </a:rPr>
            <a:t>ΜΕΤΡΟ 19 </a:t>
          </a:r>
          <a:r>
            <a:rPr lang="en-US" sz="2800" b="1" i="1" dirty="0" smtClean="0">
              <a:latin typeface="+mn-lt"/>
              <a:ea typeface="+mn-ea"/>
              <a:cs typeface="+mn-cs"/>
            </a:rPr>
            <a:t>CLLD/LEADER</a:t>
          </a:r>
          <a:endParaRPr lang="el-GR" sz="2800" b="1" i="1" dirty="0" smtClean="0">
            <a:latin typeface="+mn-lt"/>
            <a:ea typeface="+mn-ea"/>
            <a:cs typeface="+mn-cs"/>
          </a:endParaRPr>
        </a:p>
        <a:p>
          <a:r>
            <a:rPr lang="el-GR" sz="2800" b="1" i="1" dirty="0" smtClean="0">
              <a:latin typeface="+mn-lt"/>
              <a:ea typeface="+mn-ea"/>
              <a:cs typeface="+mn-cs"/>
            </a:rPr>
            <a:t>ΥΠΟ-ΜΕΤΡΟ 19.2 ΙΔΙΩΤΙΚΕΣ ΕΠΕΝΔΥΣΕΙΣ</a:t>
          </a:r>
          <a:endParaRPr lang="el-GR" sz="2800" dirty="0"/>
        </a:p>
      </dgm:t>
    </dgm:pt>
    <dgm:pt modelId="{1C95EBBC-9F45-4CCB-A6BF-22567D18C033}" type="parTrans" cxnId="{5A2B9BC4-A55F-43D2-9D42-525AA6953372}">
      <dgm:prSet/>
      <dgm:spPr/>
      <dgm:t>
        <a:bodyPr/>
        <a:lstStyle/>
        <a:p>
          <a:endParaRPr lang="el-GR"/>
        </a:p>
      </dgm:t>
    </dgm:pt>
    <dgm:pt modelId="{88245B66-F68F-47F5-A9B8-F80F94CFB5F6}" type="sibTrans" cxnId="{5A2B9BC4-A55F-43D2-9D42-525AA6953372}">
      <dgm:prSet/>
      <dgm:spPr/>
      <dgm:t>
        <a:bodyPr/>
        <a:lstStyle/>
        <a:p>
          <a:endParaRPr lang="el-GR"/>
        </a:p>
      </dgm:t>
    </dgm:pt>
    <dgm:pt modelId="{AB25BF36-092C-47CD-960D-2637A216E096}" type="pres">
      <dgm:prSet presAssocID="{B0AAA4CA-A247-4C61-B092-92E3FF6C7995}" presName="linear" presStyleCnt="0">
        <dgm:presLayoutVars>
          <dgm:dir/>
          <dgm:resizeHandles val="exact"/>
        </dgm:presLayoutVars>
      </dgm:prSet>
      <dgm:spPr/>
      <dgm:t>
        <a:bodyPr/>
        <a:lstStyle/>
        <a:p>
          <a:endParaRPr lang="el-GR"/>
        </a:p>
      </dgm:t>
    </dgm:pt>
    <dgm:pt modelId="{87945B01-D90D-418E-9354-A709DBE43018}" type="pres">
      <dgm:prSet presAssocID="{C2CF985E-4D60-4A4F-BDBD-A38F60276CC7}" presName="comp" presStyleCnt="0"/>
      <dgm:spPr/>
      <dgm:t>
        <a:bodyPr/>
        <a:lstStyle/>
        <a:p>
          <a:endParaRPr lang="el-GR"/>
        </a:p>
      </dgm:t>
    </dgm:pt>
    <dgm:pt modelId="{E9A05FA5-C81F-4F67-96A1-91631292862C}" type="pres">
      <dgm:prSet presAssocID="{C2CF985E-4D60-4A4F-BDBD-A38F60276CC7}" presName="box" presStyleLbl="node1" presStyleIdx="0" presStyleCnt="1" custScaleY="100000"/>
      <dgm:spPr/>
      <dgm:t>
        <a:bodyPr/>
        <a:lstStyle/>
        <a:p>
          <a:endParaRPr lang="el-GR"/>
        </a:p>
      </dgm:t>
    </dgm:pt>
    <dgm:pt modelId="{78AEB365-2387-4600-A3C5-7993F5CBA4CD}" type="pres">
      <dgm:prSet presAssocID="{C2CF985E-4D60-4A4F-BDBD-A38F60276CC7}" presName="img" presStyleLbl="fgImgPlace1" presStyleIdx="0" presStyleCnt="1" custScaleY="80933"/>
      <dgm:spPr>
        <a:blipFill rotWithShape="0">
          <a:blip xmlns:r="http://schemas.openxmlformats.org/officeDocument/2006/relationships" r:embed="rId1"/>
          <a:stretch>
            <a:fillRect/>
          </a:stretch>
        </a:blipFill>
      </dgm:spPr>
      <dgm:t>
        <a:bodyPr/>
        <a:lstStyle/>
        <a:p>
          <a:endParaRPr lang="el-GR"/>
        </a:p>
      </dgm:t>
    </dgm:pt>
    <dgm:pt modelId="{B24E87AA-523D-4191-A6A5-905926B20BC5}" type="pres">
      <dgm:prSet presAssocID="{C2CF985E-4D60-4A4F-BDBD-A38F60276CC7}" presName="text" presStyleLbl="node1" presStyleIdx="0" presStyleCnt="1">
        <dgm:presLayoutVars>
          <dgm:bulletEnabled val="1"/>
        </dgm:presLayoutVars>
      </dgm:prSet>
      <dgm:spPr/>
      <dgm:t>
        <a:bodyPr/>
        <a:lstStyle/>
        <a:p>
          <a:endParaRPr lang="el-GR"/>
        </a:p>
      </dgm:t>
    </dgm:pt>
  </dgm:ptLst>
  <dgm:cxnLst>
    <dgm:cxn modelId="{966E240C-3BD4-4AC2-8290-AC5A382B6722}" type="presOf" srcId="{C2CF985E-4D60-4A4F-BDBD-A38F60276CC7}" destId="{B24E87AA-523D-4191-A6A5-905926B20BC5}" srcOrd="1" destOrd="0" presId="urn:microsoft.com/office/officeart/2005/8/layout/vList4#2"/>
    <dgm:cxn modelId="{57DDCA5F-6D95-4C0D-87BE-78DC1651FB51}" type="presOf" srcId="{C2CF985E-4D60-4A4F-BDBD-A38F60276CC7}" destId="{E9A05FA5-C81F-4F67-96A1-91631292862C}" srcOrd="0" destOrd="0" presId="urn:microsoft.com/office/officeart/2005/8/layout/vList4#2"/>
    <dgm:cxn modelId="{5A2B9BC4-A55F-43D2-9D42-525AA6953372}" srcId="{B0AAA4CA-A247-4C61-B092-92E3FF6C7995}" destId="{C2CF985E-4D60-4A4F-BDBD-A38F60276CC7}" srcOrd="0" destOrd="0" parTransId="{1C95EBBC-9F45-4CCB-A6BF-22567D18C033}" sibTransId="{88245B66-F68F-47F5-A9B8-F80F94CFB5F6}"/>
    <dgm:cxn modelId="{EAEB670A-7A87-4A99-B4CC-232C234B9DA9}" type="presOf" srcId="{B0AAA4CA-A247-4C61-B092-92E3FF6C7995}" destId="{AB25BF36-092C-47CD-960D-2637A216E096}" srcOrd="0" destOrd="0" presId="urn:microsoft.com/office/officeart/2005/8/layout/vList4#2"/>
    <dgm:cxn modelId="{681657E3-40D8-45AF-B5B5-4C8A0D9BB586}" type="presParOf" srcId="{AB25BF36-092C-47CD-960D-2637A216E096}" destId="{87945B01-D90D-418E-9354-A709DBE43018}" srcOrd="0" destOrd="0" presId="urn:microsoft.com/office/officeart/2005/8/layout/vList4#2"/>
    <dgm:cxn modelId="{EA64C1A1-8339-426B-A029-EE41A122600E}" type="presParOf" srcId="{87945B01-D90D-418E-9354-A709DBE43018}" destId="{E9A05FA5-C81F-4F67-96A1-91631292862C}" srcOrd="0" destOrd="0" presId="urn:microsoft.com/office/officeart/2005/8/layout/vList4#2"/>
    <dgm:cxn modelId="{C955F17C-B309-4487-96C6-765D13A7558D}" type="presParOf" srcId="{87945B01-D90D-418E-9354-A709DBE43018}" destId="{78AEB365-2387-4600-A3C5-7993F5CBA4CD}" srcOrd="1" destOrd="0" presId="urn:microsoft.com/office/officeart/2005/8/layout/vList4#2"/>
    <dgm:cxn modelId="{B7BA7C1D-2B56-4AA2-B30B-AB2E1A017FF2}" type="presParOf" srcId="{87945B01-D90D-418E-9354-A709DBE43018}" destId="{B24E87AA-523D-4191-A6A5-905926B20BC5}"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8EC71-4514-49BF-BA06-95C81283ACDA}" type="doc">
      <dgm:prSet loTypeId="urn:microsoft.com/office/officeart/2005/8/layout/vList2" loCatId="list" qsTypeId="urn:microsoft.com/office/officeart/2005/8/quickstyle/simple1#2" qsCatId="simple" csTypeId="urn:microsoft.com/office/officeart/2005/8/colors/colorful5" csCatId="colorful"/>
      <dgm:spPr/>
      <dgm:t>
        <a:bodyPr/>
        <a:lstStyle/>
        <a:p>
          <a:endParaRPr lang="el-GR"/>
        </a:p>
      </dgm:t>
    </dgm:pt>
    <dgm:pt modelId="{F53A3DBA-904B-43E9-9089-437977292CCA}">
      <dgm:prSet/>
      <dgm:spPr/>
      <dgm:t>
        <a:bodyPr/>
        <a:lstStyle/>
        <a:p>
          <a:pPr rtl="0"/>
          <a:r>
            <a:rPr lang="el-GR" b="1" dirty="0" smtClean="0"/>
            <a:t>Α) Δημόσιου χαρακτήρα παρεμβάσεις:</a:t>
          </a:r>
          <a:r>
            <a:rPr lang="el-GR" dirty="0" smtClean="0"/>
            <a:t> Οι παρεμβάσεις αυτές συμβάλουν </a:t>
          </a:r>
          <a:r>
            <a:rPr lang="el-GR" u="sng" dirty="0" smtClean="0"/>
            <a:t>με άμεσο ή έμμεσο τρόπο στην ανάπτυξη της τοπικής οικονομίας</a:t>
          </a:r>
          <a:r>
            <a:rPr lang="el-GR" dirty="0" smtClean="0"/>
            <a:t>, για την επίτευξη των στόχων της εγκεκριμένης τοπικής στρατηγικής. Οι δημόσιου χαρακτήρα παρεμβάσεις δεν μπορούν να υπερβούν το 40% της Δημόσιας Δαπάνης του </a:t>
          </a:r>
          <a:r>
            <a:rPr lang="el-GR" dirty="0" err="1" smtClean="0"/>
            <a:t>υπο</a:t>
          </a:r>
          <a:r>
            <a:rPr lang="el-GR" dirty="0" smtClean="0"/>
            <a:t>-μέτρου.</a:t>
          </a:r>
          <a:endParaRPr lang="el-GR" dirty="0"/>
        </a:p>
      </dgm:t>
    </dgm:pt>
    <dgm:pt modelId="{6193E024-6787-42F1-B13A-437F91326653}" type="parTrans" cxnId="{09BFA4F1-48E3-4106-B247-C78701A82910}">
      <dgm:prSet/>
      <dgm:spPr/>
      <dgm:t>
        <a:bodyPr/>
        <a:lstStyle/>
        <a:p>
          <a:endParaRPr lang="el-GR"/>
        </a:p>
      </dgm:t>
    </dgm:pt>
    <dgm:pt modelId="{5FF00E7B-3CAD-46B6-9579-604308942C91}" type="sibTrans" cxnId="{09BFA4F1-48E3-4106-B247-C78701A82910}">
      <dgm:prSet/>
      <dgm:spPr/>
      <dgm:t>
        <a:bodyPr/>
        <a:lstStyle/>
        <a:p>
          <a:endParaRPr lang="el-GR"/>
        </a:p>
      </dgm:t>
    </dgm:pt>
    <dgm:pt modelId="{8F398911-FD60-499A-8911-737D08F1B3F0}">
      <dgm:prSet/>
      <dgm:spPr/>
      <dgm:t>
        <a:bodyPr/>
        <a:lstStyle/>
        <a:p>
          <a:pPr rtl="0"/>
          <a:r>
            <a:rPr lang="el-GR" b="1" dirty="0" smtClean="0"/>
            <a:t>Β) Ιδιωτικού χαρακτήρα παρεμβάσεις:</a:t>
          </a:r>
          <a:r>
            <a:rPr lang="el-GR" dirty="0" smtClean="0"/>
            <a:t> Οι παρεμβάσεις αυτές συμβάλουν στην </a:t>
          </a:r>
          <a:r>
            <a:rPr lang="el-GR" u="sng" dirty="0" smtClean="0"/>
            <a:t>ανάπτυξη του δευτερογενή και τριτογενή τομέα της τοπικής οικονομίας</a:t>
          </a:r>
          <a:r>
            <a:rPr lang="el-GR" dirty="0" smtClean="0"/>
            <a:t>, είναι συνδεδεμένες με την επίτευξη των στόχων της εγκεκριμένης τοπικής στρατηγικής, είναι σύμφωνες με τα όσα προβλέπονται στο τοπικό πρόγραμμα και έχουν επιχειρηματικό χαρακτήρα.</a:t>
          </a:r>
          <a:endParaRPr lang="el-GR" dirty="0"/>
        </a:p>
      </dgm:t>
    </dgm:pt>
    <dgm:pt modelId="{285DC0CE-62A6-4DB1-990B-0C2A14448527}" type="parTrans" cxnId="{376F5A9A-FBE3-4863-AC50-6740D3305298}">
      <dgm:prSet/>
      <dgm:spPr/>
      <dgm:t>
        <a:bodyPr/>
        <a:lstStyle/>
        <a:p>
          <a:endParaRPr lang="el-GR"/>
        </a:p>
      </dgm:t>
    </dgm:pt>
    <dgm:pt modelId="{742D3367-6E9A-476D-88FD-E7A55C01F6F7}" type="sibTrans" cxnId="{376F5A9A-FBE3-4863-AC50-6740D3305298}">
      <dgm:prSet/>
      <dgm:spPr/>
      <dgm:t>
        <a:bodyPr/>
        <a:lstStyle/>
        <a:p>
          <a:endParaRPr lang="el-GR"/>
        </a:p>
      </dgm:t>
    </dgm:pt>
    <dgm:pt modelId="{7FCF6BF7-7C7E-4457-B740-8478F1804D85}" type="pres">
      <dgm:prSet presAssocID="{D548EC71-4514-49BF-BA06-95C81283ACDA}" presName="linear" presStyleCnt="0">
        <dgm:presLayoutVars>
          <dgm:animLvl val="lvl"/>
          <dgm:resizeHandles val="exact"/>
        </dgm:presLayoutVars>
      </dgm:prSet>
      <dgm:spPr/>
      <dgm:t>
        <a:bodyPr/>
        <a:lstStyle/>
        <a:p>
          <a:endParaRPr lang="el-GR"/>
        </a:p>
      </dgm:t>
    </dgm:pt>
    <dgm:pt modelId="{2562007B-A5A2-41D7-9838-6572025E93D9}" type="pres">
      <dgm:prSet presAssocID="{F53A3DBA-904B-43E9-9089-437977292CCA}" presName="parentText" presStyleLbl="node1" presStyleIdx="0" presStyleCnt="2">
        <dgm:presLayoutVars>
          <dgm:chMax val="0"/>
          <dgm:bulletEnabled val="1"/>
        </dgm:presLayoutVars>
      </dgm:prSet>
      <dgm:spPr/>
      <dgm:t>
        <a:bodyPr/>
        <a:lstStyle/>
        <a:p>
          <a:endParaRPr lang="el-GR"/>
        </a:p>
      </dgm:t>
    </dgm:pt>
    <dgm:pt modelId="{35071A7A-5AA6-4C91-8536-EBD8E026027E}" type="pres">
      <dgm:prSet presAssocID="{5FF00E7B-3CAD-46B6-9579-604308942C91}" presName="spacer" presStyleCnt="0"/>
      <dgm:spPr/>
    </dgm:pt>
    <dgm:pt modelId="{4BFE63F0-7E13-4503-A12F-034B90FDE059}" type="pres">
      <dgm:prSet presAssocID="{8F398911-FD60-499A-8911-737D08F1B3F0}" presName="parentText" presStyleLbl="node1" presStyleIdx="1" presStyleCnt="2">
        <dgm:presLayoutVars>
          <dgm:chMax val="0"/>
          <dgm:bulletEnabled val="1"/>
        </dgm:presLayoutVars>
      </dgm:prSet>
      <dgm:spPr/>
      <dgm:t>
        <a:bodyPr/>
        <a:lstStyle/>
        <a:p>
          <a:endParaRPr lang="el-GR"/>
        </a:p>
      </dgm:t>
    </dgm:pt>
  </dgm:ptLst>
  <dgm:cxnLst>
    <dgm:cxn modelId="{4E3998C0-C388-49FE-804F-C293638EE570}" type="presOf" srcId="{F53A3DBA-904B-43E9-9089-437977292CCA}" destId="{2562007B-A5A2-41D7-9838-6572025E93D9}" srcOrd="0" destOrd="0" presId="urn:microsoft.com/office/officeart/2005/8/layout/vList2"/>
    <dgm:cxn modelId="{09BFA4F1-48E3-4106-B247-C78701A82910}" srcId="{D548EC71-4514-49BF-BA06-95C81283ACDA}" destId="{F53A3DBA-904B-43E9-9089-437977292CCA}" srcOrd="0" destOrd="0" parTransId="{6193E024-6787-42F1-B13A-437F91326653}" sibTransId="{5FF00E7B-3CAD-46B6-9579-604308942C91}"/>
    <dgm:cxn modelId="{3F8BACDD-F461-4DBB-BB13-4D6A3D8B9CC6}" type="presOf" srcId="{D548EC71-4514-49BF-BA06-95C81283ACDA}" destId="{7FCF6BF7-7C7E-4457-B740-8478F1804D85}" srcOrd="0" destOrd="0" presId="urn:microsoft.com/office/officeart/2005/8/layout/vList2"/>
    <dgm:cxn modelId="{376F5A9A-FBE3-4863-AC50-6740D3305298}" srcId="{D548EC71-4514-49BF-BA06-95C81283ACDA}" destId="{8F398911-FD60-499A-8911-737D08F1B3F0}" srcOrd="1" destOrd="0" parTransId="{285DC0CE-62A6-4DB1-990B-0C2A14448527}" sibTransId="{742D3367-6E9A-476D-88FD-E7A55C01F6F7}"/>
    <dgm:cxn modelId="{7AFDA642-2112-4378-B005-206E2F257FD8}" type="presOf" srcId="{8F398911-FD60-499A-8911-737D08F1B3F0}" destId="{4BFE63F0-7E13-4503-A12F-034B90FDE059}" srcOrd="0" destOrd="0" presId="urn:microsoft.com/office/officeart/2005/8/layout/vList2"/>
    <dgm:cxn modelId="{D8DDA092-5003-4284-8F88-FB64F540BE93}" type="presParOf" srcId="{7FCF6BF7-7C7E-4457-B740-8478F1804D85}" destId="{2562007B-A5A2-41D7-9838-6572025E93D9}" srcOrd="0" destOrd="0" presId="urn:microsoft.com/office/officeart/2005/8/layout/vList2"/>
    <dgm:cxn modelId="{8C24A666-53F2-438C-B353-7B2A57EFF121}" type="presParOf" srcId="{7FCF6BF7-7C7E-4457-B740-8478F1804D85}" destId="{35071A7A-5AA6-4C91-8536-EBD8E026027E}" srcOrd="1" destOrd="0" presId="urn:microsoft.com/office/officeart/2005/8/layout/vList2"/>
    <dgm:cxn modelId="{73AE194D-5D4E-4191-AE34-E7C64A52F247}" type="presParOf" srcId="{7FCF6BF7-7C7E-4457-B740-8478F1804D85}" destId="{4BFE63F0-7E13-4503-A12F-034B90FDE05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D07D8-C799-498A-8D51-5F942147D4F8}" type="doc">
      <dgm:prSet loTypeId="urn:microsoft.com/office/officeart/2005/8/layout/orgChart1" loCatId="hierarchy" qsTypeId="urn:microsoft.com/office/officeart/2005/8/quickstyle/simple3" qsCatId="simple" csTypeId="urn:microsoft.com/office/officeart/2005/8/colors/accent1_2#1" csCatId="accent1" phldr="1"/>
      <dgm:spPr/>
      <dgm:t>
        <a:bodyPr/>
        <a:lstStyle/>
        <a:p>
          <a:endParaRPr lang="el-GR"/>
        </a:p>
      </dgm:t>
    </dgm:pt>
    <dgm:pt modelId="{746CA281-2B45-4CB1-9982-E76B7314E447}">
      <dgm:prSet phldrT="[Κείμενο]" custT="1"/>
      <dgm:spPr/>
      <dgm:t>
        <a:bodyPr/>
        <a:lstStyle/>
        <a:p>
          <a:r>
            <a:rPr lang="el-GR" sz="2400" b="1" dirty="0" smtClean="0"/>
            <a:t>4 ΚΑΤΗΓΟΡΙΕΣ</a:t>
          </a:r>
          <a:endParaRPr lang="el-GR" sz="2400" b="1" dirty="0"/>
        </a:p>
      </dgm:t>
    </dgm:pt>
    <dgm:pt modelId="{9FDA8849-E9B8-4213-B3FE-1A61980299EF}" type="parTrans" cxnId="{31F5EB41-D670-47BC-A07A-9A15BC0BDECD}">
      <dgm:prSet/>
      <dgm:spPr/>
      <dgm:t>
        <a:bodyPr/>
        <a:lstStyle/>
        <a:p>
          <a:endParaRPr lang="el-GR"/>
        </a:p>
      </dgm:t>
    </dgm:pt>
    <dgm:pt modelId="{AC0BB9F5-C17B-4F58-B9CB-D2ABF19B949B}" type="sibTrans" cxnId="{31F5EB41-D670-47BC-A07A-9A15BC0BDECD}">
      <dgm:prSet/>
      <dgm:spPr/>
      <dgm:t>
        <a:bodyPr/>
        <a:lstStyle/>
        <a:p>
          <a:endParaRPr lang="el-GR"/>
        </a:p>
      </dgm:t>
    </dgm:pt>
    <dgm:pt modelId="{59CBEC7F-86A3-432A-B9C4-2AE6CFD2CFB4}">
      <dgm:prSet phldrT="[Κείμενο]" custT="1"/>
      <dgm:spPr/>
      <dgm:t>
        <a:bodyPr/>
        <a:lstStyle/>
        <a:p>
          <a:pPr algn="ctr"/>
          <a:r>
            <a:rPr lang="en-US" sz="2000" b="1" i="0" dirty="0" smtClean="0"/>
            <a:t>1. </a:t>
          </a:r>
          <a:r>
            <a:rPr lang="el-GR" sz="2000" b="1" i="0" dirty="0" smtClean="0"/>
            <a:t>Μεταποίηση, εμπορία και ανάπτυξη γεωργικών προϊόντων</a:t>
          </a:r>
          <a:endParaRPr lang="el-GR" sz="2000" b="1" i="0" dirty="0"/>
        </a:p>
      </dgm:t>
    </dgm:pt>
    <dgm:pt modelId="{494C0478-BCF4-4CF0-9666-3CBC9929043E}" type="parTrans" cxnId="{B393DA3A-C5D5-46E6-837A-7809EF43CC88}">
      <dgm:prSet/>
      <dgm:spPr/>
      <dgm:t>
        <a:bodyPr/>
        <a:lstStyle/>
        <a:p>
          <a:endParaRPr lang="el-GR"/>
        </a:p>
      </dgm:t>
    </dgm:pt>
    <dgm:pt modelId="{4D86451E-FB1B-4296-94E6-0291E6012387}" type="sibTrans" cxnId="{B393DA3A-C5D5-46E6-837A-7809EF43CC88}">
      <dgm:prSet/>
      <dgm:spPr/>
      <dgm:t>
        <a:bodyPr/>
        <a:lstStyle/>
        <a:p>
          <a:endParaRPr lang="el-GR"/>
        </a:p>
      </dgm:t>
    </dgm:pt>
    <dgm:pt modelId="{CD9957B3-844C-406D-9C1B-8B1A8F405475}">
      <dgm:prSet phldrT="[Κείμενο]" custT="1"/>
      <dgm:spPr/>
      <dgm:t>
        <a:bodyPr/>
        <a:lstStyle/>
        <a:p>
          <a:r>
            <a:rPr lang="en-US" sz="2000" b="1" i="0" dirty="0" smtClean="0"/>
            <a:t>2. </a:t>
          </a:r>
          <a:r>
            <a:rPr lang="el-GR" sz="2000" b="1" i="0" dirty="0" smtClean="0"/>
            <a:t>Ανάπτυξη επιχειρήσεων</a:t>
          </a:r>
          <a:endParaRPr lang="el-GR" sz="2000" i="0" dirty="0"/>
        </a:p>
      </dgm:t>
    </dgm:pt>
    <dgm:pt modelId="{BF739E21-7431-4298-A665-685F70AD3658}" type="parTrans" cxnId="{C9A89367-C3A7-4F7F-A8F8-CA33F61AAD28}">
      <dgm:prSet/>
      <dgm:spPr/>
      <dgm:t>
        <a:bodyPr/>
        <a:lstStyle/>
        <a:p>
          <a:endParaRPr lang="el-GR"/>
        </a:p>
      </dgm:t>
    </dgm:pt>
    <dgm:pt modelId="{8DAC8A42-A725-472C-AA9D-59772F535B08}" type="sibTrans" cxnId="{C9A89367-C3A7-4F7F-A8F8-CA33F61AAD28}">
      <dgm:prSet/>
      <dgm:spPr/>
      <dgm:t>
        <a:bodyPr/>
        <a:lstStyle/>
        <a:p>
          <a:endParaRPr lang="el-GR"/>
        </a:p>
      </dgm:t>
    </dgm:pt>
    <dgm:pt modelId="{A94D2182-8349-4EE0-A784-22509C84DAB5}">
      <dgm:prSet phldrT="[Κείμενο]" custT="1"/>
      <dgm:spPr/>
      <dgm:t>
        <a:bodyPr/>
        <a:lstStyle/>
        <a:p>
          <a:r>
            <a:rPr lang="en-US" sz="2000" b="1" i="0" dirty="0" smtClean="0"/>
            <a:t>3. </a:t>
          </a:r>
          <a:r>
            <a:rPr lang="el-GR" sz="2000" b="1" i="0" dirty="0" smtClean="0"/>
            <a:t>Επενδύσεις σε δασοκομικές τεχνολογίες και στην επεξεργασία, κινητοποίηση και εμπορία δασικών προϊόντων</a:t>
          </a:r>
          <a:endParaRPr lang="el-GR" sz="2000" i="0" dirty="0"/>
        </a:p>
      </dgm:t>
    </dgm:pt>
    <dgm:pt modelId="{45DEABAA-7226-4405-A27A-67701E35227B}" type="parTrans" cxnId="{9A12CA4C-08EE-4AFC-A421-1EB09571273D}">
      <dgm:prSet/>
      <dgm:spPr/>
      <dgm:t>
        <a:bodyPr/>
        <a:lstStyle/>
        <a:p>
          <a:endParaRPr lang="el-GR"/>
        </a:p>
      </dgm:t>
    </dgm:pt>
    <dgm:pt modelId="{FCA16382-C39A-4250-9A08-7D239949B9C7}" type="sibTrans" cxnId="{9A12CA4C-08EE-4AFC-A421-1EB09571273D}">
      <dgm:prSet/>
      <dgm:spPr/>
      <dgm:t>
        <a:bodyPr/>
        <a:lstStyle/>
        <a:p>
          <a:endParaRPr lang="el-GR"/>
        </a:p>
      </dgm:t>
    </dgm:pt>
    <dgm:pt modelId="{673C2EA8-953F-4FD1-B8B8-A4DF3EB33FBE}">
      <dgm:prSet custT="1"/>
      <dgm:spPr/>
      <dgm:t>
        <a:bodyPr/>
        <a:lstStyle/>
        <a:p>
          <a:r>
            <a:rPr lang="en-US" sz="2000" b="1" i="0" dirty="0" smtClean="0"/>
            <a:t>4. </a:t>
          </a:r>
          <a:r>
            <a:rPr lang="el-GR" sz="2000" b="1" i="0" dirty="0" smtClean="0"/>
            <a:t>Συνεργασίες και Συμπλέγματα (</a:t>
          </a:r>
          <a:r>
            <a:rPr lang="en-US" sz="2000" b="1" i="0" dirty="0" smtClean="0"/>
            <a:t>clusters)</a:t>
          </a:r>
          <a:endParaRPr lang="el-GR" sz="2000" i="0" dirty="0"/>
        </a:p>
      </dgm:t>
    </dgm:pt>
    <dgm:pt modelId="{245447FF-984D-4778-A62E-E2866D41FFF9}" type="parTrans" cxnId="{FC7A24AA-B3EE-4C97-9CC3-A0313D406DEE}">
      <dgm:prSet/>
      <dgm:spPr/>
      <dgm:t>
        <a:bodyPr/>
        <a:lstStyle/>
        <a:p>
          <a:endParaRPr lang="el-GR"/>
        </a:p>
      </dgm:t>
    </dgm:pt>
    <dgm:pt modelId="{66FF7F3C-A8F4-45DF-9526-DC0E485EED31}" type="sibTrans" cxnId="{FC7A24AA-B3EE-4C97-9CC3-A0313D406DEE}">
      <dgm:prSet/>
      <dgm:spPr/>
      <dgm:t>
        <a:bodyPr/>
        <a:lstStyle/>
        <a:p>
          <a:endParaRPr lang="el-GR"/>
        </a:p>
      </dgm:t>
    </dgm:pt>
    <dgm:pt modelId="{05516086-F60D-4020-B92B-AC9DB0082C4F}" type="pres">
      <dgm:prSet presAssocID="{16ED07D8-C799-498A-8D51-5F942147D4F8}" presName="hierChild1" presStyleCnt="0">
        <dgm:presLayoutVars>
          <dgm:orgChart val="1"/>
          <dgm:chPref val="1"/>
          <dgm:dir/>
          <dgm:animOne val="branch"/>
          <dgm:animLvl val="lvl"/>
          <dgm:resizeHandles/>
        </dgm:presLayoutVars>
      </dgm:prSet>
      <dgm:spPr/>
      <dgm:t>
        <a:bodyPr/>
        <a:lstStyle/>
        <a:p>
          <a:endParaRPr lang="el-GR"/>
        </a:p>
      </dgm:t>
    </dgm:pt>
    <dgm:pt modelId="{7F9C806A-940E-4778-9220-DB471D103845}" type="pres">
      <dgm:prSet presAssocID="{746CA281-2B45-4CB1-9982-E76B7314E447}" presName="hierRoot1" presStyleCnt="0">
        <dgm:presLayoutVars>
          <dgm:hierBranch val="init"/>
        </dgm:presLayoutVars>
      </dgm:prSet>
      <dgm:spPr/>
    </dgm:pt>
    <dgm:pt modelId="{55D29C96-6A03-42F2-95C1-28C72B97D805}" type="pres">
      <dgm:prSet presAssocID="{746CA281-2B45-4CB1-9982-E76B7314E447}" presName="rootComposite1" presStyleCnt="0"/>
      <dgm:spPr/>
    </dgm:pt>
    <dgm:pt modelId="{88C05C2A-1032-480E-B790-E7BCA8C646D6}" type="pres">
      <dgm:prSet presAssocID="{746CA281-2B45-4CB1-9982-E76B7314E447}" presName="rootText1" presStyleLbl="node0" presStyleIdx="0" presStyleCnt="1" custScaleX="260955">
        <dgm:presLayoutVars>
          <dgm:chPref val="3"/>
        </dgm:presLayoutVars>
      </dgm:prSet>
      <dgm:spPr/>
      <dgm:t>
        <a:bodyPr/>
        <a:lstStyle/>
        <a:p>
          <a:endParaRPr lang="el-GR"/>
        </a:p>
      </dgm:t>
    </dgm:pt>
    <dgm:pt modelId="{C783D6CE-8CEF-479A-8100-4EFA733E098C}" type="pres">
      <dgm:prSet presAssocID="{746CA281-2B45-4CB1-9982-E76B7314E447}" presName="rootConnector1" presStyleLbl="node1" presStyleIdx="0" presStyleCnt="0"/>
      <dgm:spPr/>
      <dgm:t>
        <a:bodyPr/>
        <a:lstStyle/>
        <a:p>
          <a:endParaRPr lang="el-GR"/>
        </a:p>
      </dgm:t>
    </dgm:pt>
    <dgm:pt modelId="{626A3373-EA58-4E6E-8BB3-8C742DA3B345}" type="pres">
      <dgm:prSet presAssocID="{746CA281-2B45-4CB1-9982-E76B7314E447}" presName="hierChild2" presStyleCnt="0"/>
      <dgm:spPr/>
    </dgm:pt>
    <dgm:pt modelId="{7A21C0EC-89D3-4E6E-B12E-8753644B5867}" type="pres">
      <dgm:prSet presAssocID="{494C0478-BCF4-4CF0-9666-3CBC9929043E}" presName="Name37" presStyleLbl="parChTrans1D2" presStyleIdx="0" presStyleCnt="4"/>
      <dgm:spPr/>
      <dgm:t>
        <a:bodyPr/>
        <a:lstStyle/>
        <a:p>
          <a:endParaRPr lang="el-GR"/>
        </a:p>
      </dgm:t>
    </dgm:pt>
    <dgm:pt modelId="{829172EE-FD4D-4440-9448-764E765B56CF}" type="pres">
      <dgm:prSet presAssocID="{59CBEC7F-86A3-432A-B9C4-2AE6CFD2CFB4}" presName="hierRoot2" presStyleCnt="0">
        <dgm:presLayoutVars>
          <dgm:hierBranch val="init"/>
        </dgm:presLayoutVars>
      </dgm:prSet>
      <dgm:spPr/>
    </dgm:pt>
    <dgm:pt modelId="{7817CCA5-3712-44AE-B21C-801DDF25BCC3}" type="pres">
      <dgm:prSet presAssocID="{59CBEC7F-86A3-432A-B9C4-2AE6CFD2CFB4}" presName="rootComposite" presStyleCnt="0"/>
      <dgm:spPr/>
    </dgm:pt>
    <dgm:pt modelId="{309193E1-2C9C-4CB8-B292-69571949BE55}" type="pres">
      <dgm:prSet presAssocID="{59CBEC7F-86A3-432A-B9C4-2AE6CFD2CFB4}" presName="rootText" presStyleLbl="node2" presStyleIdx="0" presStyleCnt="4" custScaleX="95344" custScaleY="264090">
        <dgm:presLayoutVars>
          <dgm:chPref val="3"/>
        </dgm:presLayoutVars>
      </dgm:prSet>
      <dgm:spPr/>
      <dgm:t>
        <a:bodyPr/>
        <a:lstStyle/>
        <a:p>
          <a:endParaRPr lang="el-GR"/>
        </a:p>
      </dgm:t>
    </dgm:pt>
    <dgm:pt modelId="{6864CDC4-5A37-4874-9895-383F4A89D918}" type="pres">
      <dgm:prSet presAssocID="{59CBEC7F-86A3-432A-B9C4-2AE6CFD2CFB4}" presName="rootConnector" presStyleLbl="node2" presStyleIdx="0" presStyleCnt="4"/>
      <dgm:spPr/>
      <dgm:t>
        <a:bodyPr/>
        <a:lstStyle/>
        <a:p>
          <a:endParaRPr lang="el-GR"/>
        </a:p>
      </dgm:t>
    </dgm:pt>
    <dgm:pt modelId="{0C7FA6C5-AD65-4275-A210-CD89DF18B39E}" type="pres">
      <dgm:prSet presAssocID="{59CBEC7F-86A3-432A-B9C4-2AE6CFD2CFB4}" presName="hierChild4" presStyleCnt="0"/>
      <dgm:spPr/>
    </dgm:pt>
    <dgm:pt modelId="{6577A6EA-38A1-4CF6-8D61-5059FB50DE1D}" type="pres">
      <dgm:prSet presAssocID="{59CBEC7F-86A3-432A-B9C4-2AE6CFD2CFB4}" presName="hierChild5" presStyleCnt="0"/>
      <dgm:spPr/>
    </dgm:pt>
    <dgm:pt modelId="{FD32B917-820F-4531-8DB7-F514B72171E8}" type="pres">
      <dgm:prSet presAssocID="{BF739E21-7431-4298-A665-685F70AD3658}" presName="Name37" presStyleLbl="parChTrans1D2" presStyleIdx="1" presStyleCnt="4"/>
      <dgm:spPr/>
      <dgm:t>
        <a:bodyPr/>
        <a:lstStyle/>
        <a:p>
          <a:endParaRPr lang="el-GR"/>
        </a:p>
      </dgm:t>
    </dgm:pt>
    <dgm:pt modelId="{15AD6D6B-765E-45D9-9583-4BDFDD637E3B}" type="pres">
      <dgm:prSet presAssocID="{CD9957B3-844C-406D-9C1B-8B1A8F405475}" presName="hierRoot2" presStyleCnt="0">
        <dgm:presLayoutVars>
          <dgm:hierBranch val="init"/>
        </dgm:presLayoutVars>
      </dgm:prSet>
      <dgm:spPr/>
    </dgm:pt>
    <dgm:pt modelId="{F94465B4-35DF-4365-A897-D19A7644B406}" type="pres">
      <dgm:prSet presAssocID="{CD9957B3-844C-406D-9C1B-8B1A8F405475}" presName="rootComposite" presStyleCnt="0"/>
      <dgm:spPr/>
    </dgm:pt>
    <dgm:pt modelId="{548FA691-9B83-413E-A282-3DF1DBDA6D16}" type="pres">
      <dgm:prSet presAssocID="{CD9957B3-844C-406D-9C1B-8B1A8F405475}" presName="rootText" presStyleLbl="node2" presStyleIdx="1" presStyleCnt="4" custScaleX="101230" custScaleY="264090">
        <dgm:presLayoutVars>
          <dgm:chPref val="3"/>
        </dgm:presLayoutVars>
      </dgm:prSet>
      <dgm:spPr/>
      <dgm:t>
        <a:bodyPr/>
        <a:lstStyle/>
        <a:p>
          <a:endParaRPr lang="el-GR"/>
        </a:p>
      </dgm:t>
    </dgm:pt>
    <dgm:pt modelId="{8BE35C2A-CF1D-4523-8C87-3C9820037DC9}" type="pres">
      <dgm:prSet presAssocID="{CD9957B3-844C-406D-9C1B-8B1A8F405475}" presName="rootConnector" presStyleLbl="node2" presStyleIdx="1" presStyleCnt="4"/>
      <dgm:spPr/>
      <dgm:t>
        <a:bodyPr/>
        <a:lstStyle/>
        <a:p>
          <a:endParaRPr lang="el-GR"/>
        </a:p>
      </dgm:t>
    </dgm:pt>
    <dgm:pt modelId="{6DABE852-3FEE-4606-AF47-B01CE38C6D32}" type="pres">
      <dgm:prSet presAssocID="{CD9957B3-844C-406D-9C1B-8B1A8F405475}" presName="hierChild4" presStyleCnt="0"/>
      <dgm:spPr/>
    </dgm:pt>
    <dgm:pt modelId="{B97FE2D8-6A95-44EC-9A9D-4A47D538CAE7}" type="pres">
      <dgm:prSet presAssocID="{CD9957B3-844C-406D-9C1B-8B1A8F405475}" presName="hierChild5" presStyleCnt="0"/>
      <dgm:spPr/>
    </dgm:pt>
    <dgm:pt modelId="{7CFB41F3-AFAD-4598-AA47-545B19314F8D}" type="pres">
      <dgm:prSet presAssocID="{45DEABAA-7226-4405-A27A-67701E35227B}" presName="Name37" presStyleLbl="parChTrans1D2" presStyleIdx="2" presStyleCnt="4"/>
      <dgm:spPr/>
      <dgm:t>
        <a:bodyPr/>
        <a:lstStyle/>
        <a:p>
          <a:endParaRPr lang="el-GR"/>
        </a:p>
      </dgm:t>
    </dgm:pt>
    <dgm:pt modelId="{D93EEE8C-E00E-46AB-A056-2C7C16899E97}" type="pres">
      <dgm:prSet presAssocID="{A94D2182-8349-4EE0-A784-22509C84DAB5}" presName="hierRoot2" presStyleCnt="0">
        <dgm:presLayoutVars>
          <dgm:hierBranch val="init"/>
        </dgm:presLayoutVars>
      </dgm:prSet>
      <dgm:spPr/>
    </dgm:pt>
    <dgm:pt modelId="{DDDA76D2-0BD9-455A-8744-D5F74D28B7C2}" type="pres">
      <dgm:prSet presAssocID="{A94D2182-8349-4EE0-A784-22509C84DAB5}" presName="rootComposite" presStyleCnt="0"/>
      <dgm:spPr/>
    </dgm:pt>
    <dgm:pt modelId="{3FF4D6E2-E2FE-4AF0-B6E2-E939C22A6C04}" type="pres">
      <dgm:prSet presAssocID="{A94D2182-8349-4EE0-A784-22509C84DAB5}" presName="rootText" presStyleLbl="node2" presStyleIdx="2" presStyleCnt="4" custScaleX="133100" custScaleY="264090">
        <dgm:presLayoutVars>
          <dgm:chPref val="3"/>
        </dgm:presLayoutVars>
      </dgm:prSet>
      <dgm:spPr/>
      <dgm:t>
        <a:bodyPr/>
        <a:lstStyle/>
        <a:p>
          <a:endParaRPr lang="el-GR"/>
        </a:p>
      </dgm:t>
    </dgm:pt>
    <dgm:pt modelId="{5FB02CC6-9E1E-4ED5-A66B-441EC55D0E85}" type="pres">
      <dgm:prSet presAssocID="{A94D2182-8349-4EE0-A784-22509C84DAB5}" presName="rootConnector" presStyleLbl="node2" presStyleIdx="2" presStyleCnt="4"/>
      <dgm:spPr/>
      <dgm:t>
        <a:bodyPr/>
        <a:lstStyle/>
        <a:p>
          <a:endParaRPr lang="el-GR"/>
        </a:p>
      </dgm:t>
    </dgm:pt>
    <dgm:pt modelId="{EA1D54B7-4383-46C0-AFA0-FE19ACF6B40E}" type="pres">
      <dgm:prSet presAssocID="{A94D2182-8349-4EE0-A784-22509C84DAB5}" presName="hierChild4" presStyleCnt="0"/>
      <dgm:spPr/>
    </dgm:pt>
    <dgm:pt modelId="{2E43C780-5874-4B88-A827-033AAB61804B}" type="pres">
      <dgm:prSet presAssocID="{A94D2182-8349-4EE0-A784-22509C84DAB5}" presName="hierChild5" presStyleCnt="0"/>
      <dgm:spPr/>
    </dgm:pt>
    <dgm:pt modelId="{76A8E3C2-195D-4498-9E3F-2849FA46FDDD}" type="pres">
      <dgm:prSet presAssocID="{245447FF-984D-4778-A62E-E2866D41FFF9}" presName="Name37" presStyleLbl="parChTrans1D2" presStyleIdx="3" presStyleCnt="4"/>
      <dgm:spPr/>
      <dgm:t>
        <a:bodyPr/>
        <a:lstStyle/>
        <a:p>
          <a:endParaRPr lang="el-GR"/>
        </a:p>
      </dgm:t>
    </dgm:pt>
    <dgm:pt modelId="{05A610CF-A4AF-4FA0-86BA-DD32CB0C1481}" type="pres">
      <dgm:prSet presAssocID="{673C2EA8-953F-4FD1-B8B8-A4DF3EB33FBE}" presName="hierRoot2" presStyleCnt="0">
        <dgm:presLayoutVars>
          <dgm:hierBranch val="init"/>
        </dgm:presLayoutVars>
      </dgm:prSet>
      <dgm:spPr/>
    </dgm:pt>
    <dgm:pt modelId="{DF84EC8B-D8E0-495D-BA5E-0ACE76AC8D1A}" type="pres">
      <dgm:prSet presAssocID="{673C2EA8-953F-4FD1-B8B8-A4DF3EB33FBE}" presName="rootComposite" presStyleCnt="0"/>
      <dgm:spPr/>
    </dgm:pt>
    <dgm:pt modelId="{E345F083-49EF-49AA-8A81-93F61987C006}" type="pres">
      <dgm:prSet presAssocID="{673C2EA8-953F-4FD1-B8B8-A4DF3EB33FBE}" presName="rootText" presStyleLbl="node2" presStyleIdx="3" presStyleCnt="4" custScaleY="264090">
        <dgm:presLayoutVars>
          <dgm:chPref val="3"/>
        </dgm:presLayoutVars>
      </dgm:prSet>
      <dgm:spPr/>
      <dgm:t>
        <a:bodyPr/>
        <a:lstStyle/>
        <a:p>
          <a:endParaRPr lang="el-GR"/>
        </a:p>
      </dgm:t>
    </dgm:pt>
    <dgm:pt modelId="{EC45662A-EBD2-4DBD-8EF2-60A49AF3FA7B}" type="pres">
      <dgm:prSet presAssocID="{673C2EA8-953F-4FD1-B8B8-A4DF3EB33FBE}" presName="rootConnector" presStyleLbl="node2" presStyleIdx="3" presStyleCnt="4"/>
      <dgm:spPr/>
      <dgm:t>
        <a:bodyPr/>
        <a:lstStyle/>
        <a:p>
          <a:endParaRPr lang="el-GR"/>
        </a:p>
      </dgm:t>
    </dgm:pt>
    <dgm:pt modelId="{E8E5DD2C-E7F2-4698-9E25-8CBD928DA5B4}" type="pres">
      <dgm:prSet presAssocID="{673C2EA8-953F-4FD1-B8B8-A4DF3EB33FBE}" presName="hierChild4" presStyleCnt="0"/>
      <dgm:spPr/>
    </dgm:pt>
    <dgm:pt modelId="{30AC35E9-6D7C-44F3-B6DF-2A7D20B8C07B}" type="pres">
      <dgm:prSet presAssocID="{673C2EA8-953F-4FD1-B8B8-A4DF3EB33FBE}" presName="hierChild5" presStyleCnt="0"/>
      <dgm:spPr/>
    </dgm:pt>
    <dgm:pt modelId="{8BAFA25C-9AEA-409E-8C13-E6BF65BE5AAE}" type="pres">
      <dgm:prSet presAssocID="{746CA281-2B45-4CB1-9982-E76B7314E447}" presName="hierChild3" presStyleCnt="0"/>
      <dgm:spPr/>
    </dgm:pt>
  </dgm:ptLst>
  <dgm:cxnLst>
    <dgm:cxn modelId="{DC7E708E-DAAB-43C1-BB87-F4DA63DB5A29}" type="presOf" srcId="{A94D2182-8349-4EE0-A784-22509C84DAB5}" destId="{3FF4D6E2-E2FE-4AF0-B6E2-E939C22A6C04}" srcOrd="0" destOrd="0" presId="urn:microsoft.com/office/officeart/2005/8/layout/orgChart1"/>
    <dgm:cxn modelId="{9A12CA4C-08EE-4AFC-A421-1EB09571273D}" srcId="{746CA281-2B45-4CB1-9982-E76B7314E447}" destId="{A94D2182-8349-4EE0-A784-22509C84DAB5}" srcOrd="2" destOrd="0" parTransId="{45DEABAA-7226-4405-A27A-67701E35227B}" sibTransId="{FCA16382-C39A-4250-9A08-7D239949B9C7}"/>
    <dgm:cxn modelId="{5B34DB54-CE5B-4F98-A739-D1D5516B80BC}" type="presOf" srcId="{746CA281-2B45-4CB1-9982-E76B7314E447}" destId="{C783D6CE-8CEF-479A-8100-4EFA733E098C}" srcOrd="1" destOrd="0" presId="urn:microsoft.com/office/officeart/2005/8/layout/orgChart1"/>
    <dgm:cxn modelId="{4649E6A6-4C98-4C96-80EF-694A59900E16}" type="presOf" srcId="{673C2EA8-953F-4FD1-B8B8-A4DF3EB33FBE}" destId="{EC45662A-EBD2-4DBD-8EF2-60A49AF3FA7B}" srcOrd="1" destOrd="0" presId="urn:microsoft.com/office/officeart/2005/8/layout/orgChart1"/>
    <dgm:cxn modelId="{79CBA45F-FCF0-4C33-9E71-56E313C03A3E}" type="presOf" srcId="{673C2EA8-953F-4FD1-B8B8-A4DF3EB33FBE}" destId="{E345F083-49EF-49AA-8A81-93F61987C006}" srcOrd="0" destOrd="0" presId="urn:microsoft.com/office/officeart/2005/8/layout/orgChart1"/>
    <dgm:cxn modelId="{26A8A31E-2FC1-4B05-835A-724AD2C91FC8}" type="presOf" srcId="{746CA281-2B45-4CB1-9982-E76B7314E447}" destId="{88C05C2A-1032-480E-B790-E7BCA8C646D6}" srcOrd="0" destOrd="0" presId="urn:microsoft.com/office/officeart/2005/8/layout/orgChart1"/>
    <dgm:cxn modelId="{9074A520-8BAC-445A-86DC-6BB5143E887C}" type="presOf" srcId="{CD9957B3-844C-406D-9C1B-8B1A8F405475}" destId="{8BE35C2A-CF1D-4523-8C87-3C9820037DC9}" srcOrd="1" destOrd="0" presId="urn:microsoft.com/office/officeart/2005/8/layout/orgChart1"/>
    <dgm:cxn modelId="{16C96A62-3955-49B5-8779-B556FEB81650}" type="presOf" srcId="{45DEABAA-7226-4405-A27A-67701E35227B}" destId="{7CFB41F3-AFAD-4598-AA47-545B19314F8D}" srcOrd="0" destOrd="0" presId="urn:microsoft.com/office/officeart/2005/8/layout/orgChart1"/>
    <dgm:cxn modelId="{AA84E577-EAE7-49E7-BAC0-09AB6845B92F}" type="presOf" srcId="{A94D2182-8349-4EE0-A784-22509C84DAB5}" destId="{5FB02CC6-9E1E-4ED5-A66B-441EC55D0E85}" srcOrd="1" destOrd="0" presId="urn:microsoft.com/office/officeart/2005/8/layout/orgChart1"/>
    <dgm:cxn modelId="{3DA3431A-378F-437D-8D3A-C475A664BF8B}" type="presOf" srcId="{BF739E21-7431-4298-A665-685F70AD3658}" destId="{FD32B917-820F-4531-8DB7-F514B72171E8}" srcOrd="0" destOrd="0" presId="urn:microsoft.com/office/officeart/2005/8/layout/orgChart1"/>
    <dgm:cxn modelId="{DF59D823-5989-4714-B240-FF68959EFE62}" type="presOf" srcId="{245447FF-984D-4778-A62E-E2866D41FFF9}" destId="{76A8E3C2-195D-4498-9E3F-2849FA46FDDD}" srcOrd="0" destOrd="0" presId="urn:microsoft.com/office/officeart/2005/8/layout/orgChart1"/>
    <dgm:cxn modelId="{02C0C029-6D5E-4544-BE0F-E36B4276CE19}" type="presOf" srcId="{494C0478-BCF4-4CF0-9666-3CBC9929043E}" destId="{7A21C0EC-89D3-4E6E-B12E-8753644B5867}" srcOrd="0" destOrd="0" presId="urn:microsoft.com/office/officeart/2005/8/layout/orgChart1"/>
    <dgm:cxn modelId="{B393DA3A-C5D5-46E6-837A-7809EF43CC88}" srcId="{746CA281-2B45-4CB1-9982-E76B7314E447}" destId="{59CBEC7F-86A3-432A-B9C4-2AE6CFD2CFB4}" srcOrd="0" destOrd="0" parTransId="{494C0478-BCF4-4CF0-9666-3CBC9929043E}" sibTransId="{4D86451E-FB1B-4296-94E6-0291E6012387}"/>
    <dgm:cxn modelId="{FC7A24AA-B3EE-4C97-9CC3-A0313D406DEE}" srcId="{746CA281-2B45-4CB1-9982-E76B7314E447}" destId="{673C2EA8-953F-4FD1-B8B8-A4DF3EB33FBE}" srcOrd="3" destOrd="0" parTransId="{245447FF-984D-4778-A62E-E2866D41FFF9}" sibTransId="{66FF7F3C-A8F4-45DF-9526-DC0E485EED31}"/>
    <dgm:cxn modelId="{AC5F87E3-2CDD-4C7D-B4C4-F050B16B6ACA}" type="presOf" srcId="{59CBEC7F-86A3-432A-B9C4-2AE6CFD2CFB4}" destId="{6864CDC4-5A37-4874-9895-383F4A89D918}" srcOrd="1" destOrd="0" presId="urn:microsoft.com/office/officeart/2005/8/layout/orgChart1"/>
    <dgm:cxn modelId="{D30FFC57-5C20-4B55-A7D5-FB2188EECED1}" type="presOf" srcId="{59CBEC7F-86A3-432A-B9C4-2AE6CFD2CFB4}" destId="{309193E1-2C9C-4CB8-B292-69571949BE55}" srcOrd="0" destOrd="0" presId="urn:microsoft.com/office/officeart/2005/8/layout/orgChart1"/>
    <dgm:cxn modelId="{C9A89367-C3A7-4F7F-A8F8-CA33F61AAD28}" srcId="{746CA281-2B45-4CB1-9982-E76B7314E447}" destId="{CD9957B3-844C-406D-9C1B-8B1A8F405475}" srcOrd="1" destOrd="0" parTransId="{BF739E21-7431-4298-A665-685F70AD3658}" sibTransId="{8DAC8A42-A725-472C-AA9D-59772F535B08}"/>
    <dgm:cxn modelId="{31F5EB41-D670-47BC-A07A-9A15BC0BDECD}" srcId="{16ED07D8-C799-498A-8D51-5F942147D4F8}" destId="{746CA281-2B45-4CB1-9982-E76B7314E447}" srcOrd="0" destOrd="0" parTransId="{9FDA8849-E9B8-4213-B3FE-1A61980299EF}" sibTransId="{AC0BB9F5-C17B-4F58-B9CB-D2ABF19B949B}"/>
    <dgm:cxn modelId="{78D24FBB-BCC5-4305-BB1A-FCEC0CBD8871}" type="presOf" srcId="{CD9957B3-844C-406D-9C1B-8B1A8F405475}" destId="{548FA691-9B83-413E-A282-3DF1DBDA6D16}" srcOrd="0" destOrd="0" presId="urn:microsoft.com/office/officeart/2005/8/layout/orgChart1"/>
    <dgm:cxn modelId="{B86CA2DA-FCAB-49A8-A413-5E4FD089422E}" type="presOf" srcId="{16ED07D8-C799-498A-8D51-5F942147D4F8}" destId="{05516086-F60D-4020-B92B-AC9DB0082C4F}" srcOrd="0" destOrd="0" presId="urn:microsoft.com/office/officeart/2005/8/layout/orgChart1"/>
    <dgm:cxn modelId="{F3E01853-D460-419F-9DB7-51EA77BEBBAB}" type="presParOf" srcId="{05516086-F60D-4020-B92B-AC9DB0082C4F}" destId="{7F9C806A-940E-4778-9220-DB471D103845}" srcOrd="0" destOrd="0" presId="urn:microsoft.com/office/officeart/2005/8/layout/orgChart1"/>
    <dgm:cxn modelId="{3AAC6A1F-6726-4F9F-B373-1EBD6EE1780E}" type="presParOf" srcId="{7F9C806A-940E-4778-9220-DB471D103845}" destId="{55D29C96-6A03-42F2-95C1-28C72B97D805}" srcOrd="0" destOrd="0" presId="urn:microsoft.com/office/officeart/2005/8/layout/orgChart1"/>
    <dgm:cxn modelId="{784C99C0-00C9-4E2A-9701-D6BC65FDEF26}" type="presParOf" srcId="{55D29C96-6A03-42F2-95C1-28C72B97D805}" destId="{88C05C2A-1032-480E-B790-E7BCA8C646D6}" srcOrd="0" destOrd="0" presId="urn:microsoft.com/office/officeart/2005/8/layout/orgChart1"/>
    <dgm:cxn modelId="{B6863BCE-D521-4009-ABAD-AD12AA18D8FF}" type="presParOf" srcId="{55D29C96-6A03-42F2-95C1-28C72B97D805}" destId="{C783D6CE-8CEF-479A-8100-4EFA733E098C}" srcOrd="1" destOrd="0" presId="urn:microsoft.com/office/officeart/2005/8/layout/orgChart1"/>
    <dgm:cxn modelId="{93B5F89C-112E-40AC-BB4E-123346E0CEAB}" type="presParOf" srcId="{7F9C806A-940E-4778-9220-DB471D103845}" destId="{626A3373-EA58-4E6E-8BB3-8C742DA3B345}" srcOrd="1" destOrd="0" presId="urn:microsoft.com/office/officeart/2005/8/layout/orgChart1"/>
    <dgm:cxn modelId="{6BC5A26A-BA83-4D95-9BC2-59B917E31217}" type="presParOf" srcId="{626A3373-EA58-4E6E-8BB3-8C742DA3B345}" destId="{7A21C0EC-89D3-4E6E-B12E-8753644B5867}" srcOrd="0" destOrd="0" presId="urn:microsoft.com/office/officeart/2005/8/layout/orgChart1"/>
    <dgm:cxn modelId="{FEF4DC39-291D-41E1-8C00-CE31942CAEB5}" type="presParOf" srcId="{626A3373-EA58-4E6E-8BB3-8C742DA3B345}" destId="{829172EE-FD4D-4440-9448-764E765B56CF}" srcOrd="1" destOrd="0" presId="urn:microsoft.com/office/officeart/2005/8/layout/orgChart1"/>
    <dgm:cxn modelId="{B45DE7B3-7744-41F6-9D71-77051FBE09F7}" type="presParOf" srcId="{829172EE-FD4D-4440-9448-764E765B56CF}" destId="{7817CCA5-3712-44AE-B21C-801DDF25BCC3}" srcOrd="0" destOrd="0" presId="urn:microsoft.com/office/officeart/2005/8/layout/orgChart1"/>
    <dgm:cxn modelId="{DB19C366-EA7A-4409-ADE6-D8828373F297}" type="presParOf" srcId="{7817CCA5-3712-44AE-B21C-801DDF25BCC3}" destId="{309193E1-2C9C-4CB8-B292-69571949BE55}" srcOrd="0" destOrd="0" presId="urn:microsoft.com/office/officeart/2005/8/layout/orgChart1"/>
    <dgm:cxn modelId="{13913D16-0C1B-4501-8880-A8B99BDA34C0}" type="presParOf" srcId="{7817CCA5-3712-44AE-B21C-801DDF25BCC3}" destId="{6864CDC4-5A37-4874-9895-383F4A89D918}" srcOrd="1" destOrd="0" presId="urn:microsoft.com/office/officeart/2005/8/layout/orgChart1"/>
    <dgm:cxn modelId="{13B0B64B-AA80-43AA-9899-3099C90EA1FB}" type="presParOf" srcId="{829172EE-FD4D-4440-9448-764E765B56CF}" destId="{0C7FA6C5-AD65-4275-A210-CD89DF18B39E}" srcOrd="1" destOrd="0" presId="urn:microsoft.com/office/officeart/2005/8/layout/orgChart1"/>
    <dgm:cxn modelId="{FDEEAC4C-C542-4BDF-85BA-701C0633D2FA}" type="presParOf" srcId="{829172EE-FD4D-4440-9448-764E765B56CF}" destId="{6577A6EA-38A1-4CF6-8D61-5059FB50DE1D}" srcOrd="2" destOrd="0" presId="urn:microsoft.com/office/officeart/2005/8/layout/orgChart1"/>
    <dgm:cxn modelId="{AAF4457D-44CE-4180-A2C9-9B188DB76621}" type="presParOf" srcId="{626A3373-EA58-4E6E-8BB3-8C742DA3B345}" destId="{FD32B917-820F-4531-8DB7-F514B72171E8}" srcOrd="2" destOrd="0" presId="urn:microsoft.com/office/officeart/2005/8/layout/orgChart1"/>
    <dgm:cxn modelId="{C236C4B7-C1FC-4B77-8832-821B4A1C0FE7}" type="presParOf" srcId="{626A3373-EA58-4E6E-8BB3-8C742DA3B345}" destId="{15AD6D6B-765E-45D9-9583-4BDFDD637E3B}" srcOrd="3" destOrd="0" presId="urn:microsoft.com/office/officeart/2005/8/layout/orgChart1"/>
    <dgm:cxn modelId="{AE8AD228-5F40-42DE-B47A-9A1680B45C82}" type="presParOf" srcId="{15AD6D6B-765E-45D9-9583-4BDFDD637E3B}" destId="{F94465B4-35DF-4365-A897-D19A7644B406}" srcOrd="0" destOrd="0" presId="urn:microsoft.com/office/officeart/2005/8/layout/orgChart1"/>
    <dgm:cxn modelId="{D204C8EA-B9A6-48E4-89BA-BFA948720137}" type="presParOf" srcId="{F94465B4-35DF-4365-A897-D19A7644B406}" destId="{548FA691-9B83-413E-A282-3DF1DBDA6D16}" srcOrd="0" destOrd="0" presId="urn:microsoft.com/office/officeart/2005/8/layout/orgChart1"/>
    <dgm:cxn modelId="{2D80AA81-0D48-4AC3-B6E4-136B4F0556B0}" type="presParOf" srcId="{F94465B4-35DF-4365-A897-D19A7644B406}" destId="{8BE35C2A-CF1D-4523-8C87-3C9820037DC9}" srcOrd="1" destOrd="0" presId="urn:microsoft.com/office/officeart/2005/8/layout/orgChart1"/>
    <dgm:cxn modelId="{A0BF4690-BC24-4195-911D-250DDD798CC6}" type="presParOf" srcId="{15AD6D6B-765E-45D9-9583-4BDFDD637E3B}" destId="{6DABE852-3FEE-4606-AF47-B01CE38C6D32}" srcOrd="1" destOrd="0" presId="urn:microsoft.com/office/officeart/2005/8/layout/orgChart1"/>
    <dgm:cxn modelId="{667828EA-602E-463A-806E-D8AC6186C028}" type="presParOf" srcId="{15AD6D6B-765E-45D9-9583-4BDFDD637E3B}" destId="{B97FE2D8-6A95-44EC-9A9D-4A47D538CAE7}" srcOrd="2" destOrd="0" presId="urn:microsoft.com/office/officeart/2005/8/layout/orgChart1"/>
    <dgm:cxn modelId="{B74E4182-5543-4018-B308-A249A4878B3A}" type="presParOf" srcId="{626A3373-EA58-4E6E-8BB3-8C742DA3B345}" destId="{7CFB41F3-AFAD-4598-AA47-545B19314F8D}" srcOrd="4" destOrd="0" presId="urn:microsoft.com/office/officeart/2005/8/layout/orgChart1"/>
    <dgm:cxn modelId="{C5A8EB2B-25E8-496C-9BDF-92E9455DECE8}" type="presParOf" srcId="{626A3373-EA58-4E6E-8BB3-8C742DA3B345}" destId="{D93EEE8C-E00E-46AB-A056-2C7C16899E97}" srcOrd="5" destOrd="0" presId="urn:microsoft.com/office/officeart/2005/8/layout/orgChart1"/>
    <dgm:cxn modelId="{A5E3B137-8AD8-4C09-A61F-DA17AB10AC0F}" type="presParOf" srcId="{D93EEE8C-E00E-46AB-A056-2C7C16899E97}" destId="{DDDA76D2-0BD9-455A-8744-D5F74D28B7C2}" srcOrd="0" destOrd="0" presId="urn:microsoft.com/office/officeart/2005/8/layout/orgChart1"/>
    <dgm:cxn modelId="{D8068643-F0DB-4D0B-A446-9C5EE7BA124E}" type="presParOf" srcId="{DDDA76D2-0BD9-455A-8744-D5F74D28B7C2}" destId="{3FF4D6E2-E2FE-4AF0-B6E2-E939C22A6C04}" srcOrd="0" destOrd="0" presId="urn:microsoft.com/office/officeart/2005/8/layout/orgChart1"/>
    <dgm:cxn modelId="{39AD479F-7E8B-4725-A054-963F9EB3FA51}" type="presParOf" srcId="{DDDA76D2-0BD9-455A-8744-D5F74D28B7C2}" destId="{5FB02CC6-9E1E-4ED5-A66B-441EC55D0E85}" srcOrd="1" destOrd="0" presId="urn:microsoft.com/office/officeart/2005/8/layout/orgChart1"/>
    <dgm:cxn modelId="{750F8023-4867-4FF5-95B3-A11B7E315AE1}" type="presParOf" srcId="{D93EEE8C-E00E-46AB-A056-2C7C16899E97}" destId="{EA1D54B7-4383-46C0-AFA0-FE19ACF6B40E}" srcOrd="1" destOrd="0" presId="urn:microsoft.com/office/officeart/2005/8/layout/orgChart1"/>
    <dgm:cxn modelId="{107AA1DD-3A5A-4E2E-8051-21D77569CAD9}" type="presParOf" srcId="{D93EEE8C-E00E-46AB-A056-2C7C16899E97}" destId="{2E43C780-5874-4B88-A827-033AAB61804B}" srcOrd="2" destOrd="0" presId="urn:microsoft.com/office/officeart/2005/8/layout/orgChart1"/>
    <dgm:cxn modelId="{7C8ED2D6-CA6E-4FB9-AC03-8266B40D0CC7}" type="presParOf" srcId="{626A3373-EA58-4E6E-8BB3-8C742DA3B345}" destId="{76A8E3C2-195D-4498-9E3F-2849FA46FDDD}" srcOrd="6" destOrd="0" presId="urn:microsoft.com/office/officeart/2005/8/layout/orgChart1"/>
    <dgm:cxn modelId="{9B003F5A-A929-4B59-85BD-DBA571BDE0B2}" type="presParOf" srcId="{626A3373-EA58-4E6E-8BB3-8C742DA3B345}" destId="{05A610CF-A4AF-4FA0-86BA-DD32CB0C1481}" srcOrd="7" destOrd="0" presId="urn:microsoft.com/office/officeart/2005/8/layout/orgChart1"/>
    <dgm:cxn modelId="{04834CA4-B2B4-44EF-8120-18FFC06D40CA}" type="presParOf" srcId="{05A610CF-A4AF-4FA0-86BA-DD32CB0C1481}" destId="{DF84EC8B-D8E0-495D-BA5E-0ACE76AC8D1A}" srcOrd="0" destOrd="0" presId="urn:microsoft.com/office/officeart/2005/8/layout/orgChart1"/>
    <dgm:cxn modelId="{8681A193-DD78-4188-9DC0-7EF691A2B5DB}" type="presParOf" srcId="{DF84EC8B-D8E0-495D-BA5E-0ACE76AC8D1A}" destId="{E345F083-49EF-49AA-8A81-93F61987C006}" srcOrd="0" destOrd="0" presId="urn:microsoft.com/office/officeart/2005/8/layout/orgChart1"/>
    <dgm:cxn modelId="{15DB552A-60D4-4B4A-BD97-46D8CEFEC549}" type="presParOf" srcId="{DF84EC8B-D8E0-495D-BA5E-0ACE76AC8D1A}" destId="{EC45662A-EBD2-4DBD-8EF2-60A49AF3FA7B}" srcOrd="1" destOrd="0" presId="urn:microsoft.com/office/officeart/2005/8/layout/orgChart1"/>
    <dgm:cxn modelId="{34ED803D-8247-40AE-A3D4-BC693F7845F3}" type="presParOf" srcId="{05A610CF-A4AF-4FA0-86BA-DD32CB0C1481}" destId="{E8E5DD2C-E7F2-4698-9E25-8CBD928DA5B4}" srcOrd="1" destOrd="0" presId="urn:microsoft.com/office/officeart/2005/8/layout/orgChart1"/>
    <dgm:cxn modelId="{B10F6CC1-8575-41B9-A856-445DF35DE6BA}" type="presParOf" srcId="{05A610CF-A4AF-4FA0-86BA-DD32CB0C1481}" destId="{30AC35E9-6D7C-44F3-B6DF-2A7D20B8C07B}" srcOrd="2" destOrd="0" presId="urn:microsoft.com/office/officeart/2005/8/layout/orgChart1"/>
    <dgm:cxn modelId="{C974BB04-A36C-4A96-9CC6-703605F95BCF}" type="presParOf" srcId="{7F9C806A-940E-4778-9220-DB471D103845}" destId="{8BAFA25C-9AEA-409E-8C13-E6BF65BE5AA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48EC71-4514-49BF-BA06-95C81283ACDA}" type="doc">
      <dgm:prSet loTypeId="urn:microsoft.com/office/officeart/2005/8/layout/vList2" loCatId="list" qsTypeId="urn:microsoft.com/office/officeart/2005/8/quickstyle/simple1#3" qsCatId="simple" csTypeId="urn:microsoft.com/office/officeart/2005/8/colors/colorful5" csCatId="colorful" phldr="1"/>
      <dgm:spPr/>
      <dgm:t>
        <a:bodyPr/>
        <a:lstStyle/>
        <a:p>
          <a:endParaRPr lang="el-GR"/>
        </a:p>
      </dgm:t>
    </dgm:pt>
    <dgm:pt modelId="{F53A3DBA-904B-43E9-9089-437977292CCA}">
      <dgm:prSet custT="1"/>
      <dgm:spPr/>
      <dgm:t>
        <a:bodyPr/>
        <a:lstStyle/>
        <a:p>
          <a:pPr rtl="0"/>
          <a:r>
            <a:rPr lang="el-GR" sz="1800" b="1" dirty="0" smtClean="0"/>
            <a:t>Επιτρέπεται η κατάθεση μόνο μίας αίτησης στήριξης ανά ΑΦΜ ανά </a:t>
          </a:r>
          <a:r>
            <a:rPr lang="el-GR" sz="1800" b="1" dirty="0" err="1" smtClean="0"/>
            <a:t>υποδράση</a:t>
          </a:r>
          <a:r>
            <a:rPr lang="el-GR" sz="1800" b="1" dirty="0" smtClean="0"/>
            <a:t> στα πλαίσια της ίδιας Πρόσκλησης ανά ΤΠ για όλη την περίοδο 2014 – 2020.</a:t>
          </a:r>
          <a:endParaRPr lang="el-GR" sz="1800" dirty="0"/>
        </a:p>
      </dgm:t>
    </dgm:pt>
    <dgm:pt modelId="{6193E024-6787-42F1-B13A-437F91326653}" type="parTrans" cxnId="{09BFA4F1-48E3-4106-B247-C78701A82910}">
      <dgm:prSet/>
      <dgm:spPr/>
      <dgm:t>
        <a:bodyPr/>
        <a:lstStyle/>
        <a:p>
          <a:endParaRPr lang="el-GR"/>
        </a:p>
      </dgm:t>
    </dgm:pt>
    <dgm:pt modelId="{5FF00E7B-3CAD-46B6-9579-604308942C91}" type="sibTrans" cxnId="{09BFA4F1-48E3-4106-B247-C78701A82910}">
      <dgm:prSet/>
      <dgm:spPr/>
      <dgm:t>
        <a:bodyPr/>
        <a:lstStyle/>
        <a:p>
          <a:endParaRPr lang="el-GR"/>
        </a:p>
      </dgm:t>
    </dgm:pt>
    <dgm:pt modelId="{8F398911-FD60-499A-8911-737D08F1B3F0}">
      <dgm:prSet custT="1"/>
      <dgm:spPr>
        <a:solidFill>
          <a:schemeClr val="accent1">
            <a:lumMod val="75000"/>
          </a:schemeClr>
        </a:solidFill>
      </dgm:spPr>
      <dgm:t>
        <a:bodyPr/>
        <a:lstStyle/>
        <a:p>
          <a:pPr rtl="0"/>
          <a:r>
            <a:rPr lang="el-GR" sz="1800" b="1" dirty="0" smtClean="0"/>
            <a:t>Επιτρέπεται η συμμετοχή φυσικού ή νομικού προσώπου σε περισσότερες από μια αιτήσεις στήριξης στα πλαίσια της ίδιας </a:t>
          </a:r>
          <a:r>
            <a:rPr lang="el-GR" sz="1800" b="1" dirty="0" err="1" smtClean="0"/>
            <a:t>Υποδράσης</a:t>
          </a:r>
          <a:r>
            <a:rPr lang="el-GR" sz="1800" b="1" dirty="0" smtClean="0"/>
            <a:t> ανά ΤΠ, εφόσον τα ποσοστά συμμετοχής του στα Νομικά Πρόσωπα που καταθέτουν τις αιτήσεις στήριξης, δεν υπερβαίνουν αθροιστικά το 100% για όλη την περίοδο 2014 - 2020.</a:t>
          </a:r>
          <a:endParaRPr lang="el-GR" sz="1800" dirty="0"/>
        </a:p>
      </dgm:t>
    </dgm:pt>
    <dgm:pt modelId="{285DC0CE-62A6-4DB1-990B-0C2A14448527}" type="parTrans" cxnId="{376F5A9A-FBE3-4863-AC50-6740D3305298}">
      <dgm:prSet/>
      <dgm:spPr/>
      <dgm:t>
        <a:bodyPr/>
        <a:lstStyle/>
        <a:p>
          <a:endParaRPr lang="el-GR"/>
        </a:p>
      </dgm:t>
    </dgm:pt>
    <dgm:pt modelId="{742D3367-6E9A-476D-88FD-E7A55C01F6F7}" type="sibTrans" cxnId="{376F5A9A-FBE3-4863-AC50-6740D3305298}">
      <dgm:prSet/>
      <dgm:spPr/>
      <dgm:t>
        <a:bodyPr/>
        <a:lstStyle/>
        <a:p>
          <a:endParaRPr lang="el-GR"/>
        </a:p>
      </dgm:t>
    </dgm:pt>
    <dgm:pt modelId="{045FEC24-CC2F-4B18-BC61-AC9EF4586A0B}">
      <dgm:prSet custT="1"/>
      <dgm:spPr/>
      <dgm:t>
        <a:bodyPr/>
        <a:lstStyle/>
        <a:p>
          <a:r>
            <a:rPr lang="el-GR" sz="1800" b="1" dirty="0" smtClean="0"/>
            <a:t>Δεν θεωρείται διαφορετική </a:t>
          </a:r>
          <a:r>
            <a:rPr lang="el-GR" sz="1800" b="1" dirty="0" err="1" smtClean="0"/>
            <a:t>Υποδράση</a:t>
          </a:r>
          <a:r>
            <a:rPr lang="el-GR" sz="1800" b="1" dirty="0" smtClean="0"/>
            <a:t>, η διαφοροποίηση μεταξύ Οριζόντιας εφαρμογής μιας </a:t>
          </a:r>
          <a:r>
            <a:rPr lang="el-GR" sz="1800" b="1" dirty="0" err="1" smtClean="0"/>
            <a:t>Υποδράσης</a:t>
          </a:r>
          <a:r>
            <a:rPr lang="el-GR" sz="1800" b="1" dirty="0" smtClean="0"/>
            <a:t> και εφαρμογής σε εξειδικευμένους τομείς, περιοχές ή δικαιούχους στο ίδιο ΤΠ εφόσον το περιεχόμενο της </a:t>
          </a:r>
          <a:r>
            <a:rPr lang="el-GR" sz="1800" b="1" dirty="0" err="1" smtClean="0"/>
            <a:t>Υποδράσης</a:t>
          </a:r>
          <a:r>
            <a:rPr lang="el-GR" sz="1800" b="1" dirty="0" smtClean="0"/>
            <a:t> είναι το ίδιο. </a:t>
          </a:r>
          <a:endParaRPr lang="el-GR" sz="1800" b="1" dirty="0"/>
        </a:p>
      </dgm:t>
    </dgm:pt>
    <dgm:pt modelId="{87293D8B-3FB4-4CC6-8A3D-A1782A01B7AF}" type="parTrans" cxnId="{D09D2B81-369D-4114-B11B-860989FA381A}">
      <dgm:prSet/>
      <dgm:spPr/>
      <dgm:t>
        <a:bodyPr/>
        <a:lstStyle/>
        <a:p>
          <a:endParaRPr lang="el-GR"/>
        </a:p>
      </dgm:t>
    </dgm:pt>
    <dgm:pt modelId="{4FEE12E2-5B2E-409D-A374-2ED758A912A2}" type="sibTrans" cxnId="{D09D2B81-369D-4114-B11B-860989FA381A}">
      <dgm:prSet/>
      <dgm:spPr/>
      <dgm:t>
        <a:bodyPr/>
        <a:lstStyle/>
        <a:p>
          <a:endParaRPr lang="el-GR"/>
        </a:p>
      </dgm:t>
    </dgm:pt>
    <dgm:pt modelId="{7FCF6BF7-7C7E-4457-B740-8478F1804D85}" type="pres">
      <dgm:prSet presAssocID="{D548EC71-4514-49BF-BA06-95C81283ACDA}" presName="linear" presStyleCnt="0">
        <dgm:presLayoutVars>
          <dgm:animLvl val="lvl"/>
          <dgm:resizeHandles val="exact"/>
        </dgm:presLayoutVars>
      </dgm:prSet>
      <dgm:spPr/>
      <dgm:t>
        <a:bodyPr/>
        <a:lstStyle/>
        <a:p>
          <a:endParaRPr lang="el-GR"/>
        </a:p>
      </dgm:t>
    </dgm:pt>
    <dgm:pt modelId="{2562007B-A5A2-41D7-9838-6572025E93D9}" type="pres">
      <dgm:prSet presAssocID="{F53A3DBA-904B-43E9-9089-437977292CCA}" presName="parentText" presStyleLbl="node1" presStyleIdx="0" presStyleCnt="3" custScaleY="61449">
        <dgm:presLayoutVars>
          <dgm:chMax val="0"/>
          <dgm:bulletEnabled val="1"/>
        </dgm:presLayoutVars>
      </dgm:prSet>
      <dgm:spPr/>
      <dgm:t>
        <a:bodyPr/>
        <a:lstStyle/>
        <a:p>
          <a:endParaRPr lang="el-GR"/>
        </a:p>
      </dgm:t>
    </dgm:pt>
    <dgm:pt modelId="{35071A7A-5AA6-4C91-8536-EBD8E026027E}" type="pres">
      <dgm:prSet presAssocID="{5FF00E7B-3CAD-46B6-9579-604308942C91}" presName="spacer" presStyleCnt="0"/>
      <dgm:spPr/>
    </dgm:pt>
    <dgm:pt modelId="{4BFE63F0-7E13-4503-A12F-034B90FDE059}" type="pres">
      <dgm:prSet presAssocID="{8F398911-FD60-499A-8911-737D08F1B3F0}" presName="parentText" presStyleLbl="node1" presStyleIdx="1" presStyleCnt="3" custScaleY="122695">
        <dgm:presLayoutVars>
          <dgm:chMax val="0"/>
          <dgm:bulletEnabled val="1"/>
        </dgm:presLayoutVars>
      </dgm:prSet>
      <dgm:spPr/>
      <dgm:t>
        <a:bodyPr/>
        <a:lstStyle/>
        <a:p>
          <a:endParaRPr lang="el-GR"/>
        </a:p>
      </dgm:t>
    </dgm:pt>
    <dgm:pt modelId="{481C0DCC-4231-4C13-BD93-8949E0C883D6}" type="pres">
      <dgm:prSet presAssocID="{742D3367-6E9A-476D-88FD-E7A55C01F6F7}" presName="spacer" presStyleCnt="0"/>
      <dgm:spPr/>
    </dgm:pt>
    <dgm:pt modelId="{A5C35AD3-FD56-426A-93FC-8A70D19A3DA6}" type="pres">
      <dgm:prSet presAssocID="{045FEC24-CC2F-4B18-BC61-AC9EF4586A0B}" presName="parentText" presStyleLbl="node1" presStyleIdx="2" presStyleCnt="3">
        <dgm:presLayoutVars>
          <dgm:chMax val="0"/>
          <dgm:bulletEnabled val="1"/>
        </dgm:presLayoutVars>
      </dgm:prSet>
      <dgm:spPr/>
      <dgm:t>
        <a:bodyPr/>
        <a:lstStyle/>
        <a:p>
          <a:endParaRPr lang="el-GR"/>
        </a:p>
      </dgm:t>
    </dgm:pt>
  </dgm:ptLst>
  <dgm:cxnLst>
    <dgm:cxn modelId="{8AE3A862-8AAF-418C-8BAF-0283C42E8ECC}" type="presOf" srcId="{D548EC71-4514-49BF-BA06-95C81283ACDA}" destId="{7FCF6BF7-7C7E-4457-B740-8478F1804D85}" srcOrd="0" destOrd="0" presId="urn:microsoft.com/office/officeart/2005/8/layout/vList2"/>
    <dgm:cxn modelId="{09BFA4F1-48E3-4106-B247-C78701A82910}" srcId="{D548EC71-4514-49BF-BA06-95C81283ACDA}" destId="{F53A3DBA-904B-43E9-9089-437977292CCA}" srcOrd="0" destOrd="0" parTransId="{6193E024-6787-42F1-B13A-437F91326653}" sibTransId="{5FF00E7B-3CAD-46B6-9579-604308942C91}"/>
    <dgm:cxn modelId="{CE28A7E8-C4AF-4AEA-9300-47EC51EC2A50}" type="presOf" srcId="{8F398911-FD60-499A-8911-737D08F1B3F0}" destId="{4BFE63F0-7E13-4503-A12F-034B90FDE059}" srcOrd="0" destOrd="0" presId="urn:microsoft.com/office/officeart/2005/8/layout/vList2"/>
    <dgm:cxn modelId="{376F5A9A-FBE3-4863-AC50-6740D3305298}" srcId="{D548EC71-4514-49BF-BA06-95C81283ACDA}" destId="{8F398911-FD60-499A-8911-737D08F1B3F0}" srcOrd="1" destOrd="0" parTransId="{285DC0CE-62A6-4DB1-990B-0C2A14448527}" sibTransId="{742D3367-6E9A-476D-88FD-E7A55C01F6F7}"/>
    <dgm:cxn modelId="{3407B75B-09F4-4E22-9442-8F4C9E046731}" type="presOf" srcId="{F53A3DBA-904B-43E9-9089-437977292CCA}" destId="{2562007B-A5A2-41D7-9838-6572025E93D9}" srcOrd="0" destOrd="0" presId="urn:microsoft.com/office/officeart/2005/8/layout/vList2"/>
    <dgm:cxn modelId="{B41E41E9-83A1-4F37-B46F-80C092106DCD}" type="presOf" srcId="{045FEC24-CC2F-4B18-BC61-AC9EF4586A0B}" destId="{A5C35AD3-FD56-426A-93FC-8A70D19A3DA6}" srcOrd="0" destOrd="0" presId="urn:microsoft.com/office/officeart/2005/8/layout/vList2"/>
    <dgm:cxn modelId="{D09D2B81-369D-4114-B11B-860989FA381A}" srcId="{D548EC71-4514-49BF-BA06-95C81283ACDA}" destId="{045FEC24-CC2F-4B18-BC61-AC9EF4586A0B}" srcOrd="2" destOrd="0" parTransId="{87293D8B-3FB4-4CC6-8A3D-A1782A01B7AF}" sibTransId="{4FEE12E2-5B2E-409D-A374-2ED758A912A2}"/>
    <dgm:cxn modelId="{01613869-2D97-4F5E-8E82-7670D9B38D0A}" type="presParOf" srcId="{7FCF6BF7-7C7E-4457-B740-8478F1804D85}" destId="{2562007B-A5A2-41D7-9838-6572025E93D9}" srcOrd="0" destOrd="0" presId="urn:microsoft.com/office/officeart/2005/8/layout/vList2"/>
    <dgm:cxn modelId="{1AE660A3-7944-4231-99EF-F7B9F1192963}" type="presParOf" srcId="{7FCF6BF7-7C7E-4457-B740-8478F1804D85}" destId="{35071A7A-5AA6-4C91-8536-EBD8E026027E}" srcOrd="1" destOrd="0" presId="urn:microsoft.com/office/officeart/2005/8/layout/vList2"/>
    <dgm:cxn modelId="{E5C0CC7F-9D0F-42B5-9589-F38BE53D8DFA}" type="presParOf" srcId="{7FCF6BF7-7C7E-4457-B740-8478F1804D85}" destId="{4BFE63F0-7E13-4503-A12F-034B90FDE059}" srcOrd="2" destOrd="0" presId="urn:microsoft.com/office/officeart/2005/8/layout/vList2"/>
    <dgm:cxn modelId="{3F6713C9-F88F-4356-B62C-531BA987B358}" type="presParOf" srcId="{7FCF6BF7-7C7E-4457-B740-8478F1804D85}" destId="{481C0DCC-4231-4C13-BD93-8949E0C883D6}" srcOrd="3" destOrd="0" presId="urn:microsoft.com/office/officeart/2005/8/layout/vList2"/>
    <dgm:cxn modelId="{144F9FF7-E1ED-407F-8836-38DF2836D2DF}" type="presParOf" srcId="{7FCF6BF7-7C7E-4457-B740-8478F1804D85}" destId="{A5C35AD3-FD56-426A-93FC-8A70D19A3DA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48EC71-4514-49BF-BA06-95C81283ACDA}" type="doc">
      <dgm:prSet loTypeId="urn:microsoft.com/office/officeart/2005/8/layout/vList2" loCatId="list" qsTypeId="urn:microsoft.com/office/officeart/2005/8/quickstyle/simple1#4" qsCatId="simple" csTypeId="urn:microsoft.com/office/officeart/2005/8/colors/colorful5" csCatId="colorful" phldr="1"/>
      <dgm:spPr/>
      <dgm:t>
        <a:bodyPr/>
        <a:lstStyle/>
        <a:p>
          <a:endParaRPr lang="el-GR"/>
        </a:p>
      </dgm:t>
    </dgm:pt>
    <dgm:pt modelId="{F53A3DBA-904B-43E9-9089-437977292CCA}">
      <dgm:prSet custT="1"/>
      <dgm:spPr/>
      <dgm:t>
        <a:bodyPr/>
        <a:lstStyle/>
        <a:p>
          <a:pPr rtl="0"/>
          <a:r>
            <a:rPr lang="el-GR" sz="1800" b="1" dirty="0" smtClean="0"/>
            <a:t>Ο συνολικός προϋπολογισμός κάθε αίτησης στήριξης δυνητικού δικαιούχου ενίσχυσης δεν μπορεί να υπερβεί τις 600.000 € για πράξεις που αφορούν σε υποδομές ή / και εξοπλισμό και τις 100.000€ για άυλες πράξεις.</a:t>
          </a:r>
        </a:p>
        <a:p>
          <a:r>
            <a:rPr lang="el-GR" sz="1800" b="1" dirty="0" smtClean="0"/>
            <a:t>Κάθε δυνητικός δικαιούχος μπορεί να πραγματοποιήσει πράξη με προϋπολογισμό στα ανωτέρω όρια. Ωστόσο απαραίτητη προϋπόθεση για την ένταξη μιας πράξης αποτελεί η διαθεσιμότητα των πόρων της πρόσκλησης. </a:t>
          </a:r>
        </a:p>
        <a:p>
          <a:pPr rtl="0"/>
          <a:endParaRPr lang="el-GR" sz="1800" dirty="0"/>
        </a:p>
      </dgm:t>
    </dgm:pt>
    <dgm:pt modelId="{6193E024-6787-42F1-B13A-437F91326653}" type="parTrans" cxnId="{09BFA4F1-48E3-4106-B247-C78701A82910}">
      <dgm:prSet/>
      <dgm:spPr/>
      <dgm:t>
        <a:bodyPr/>
        <a:lstStyle/>
        <a:p>
          <a:endParaRPr lang="el-GR"/>
        </a:p>
      </dgm:t>
    </dgm:pt>
    <dgm:pt modelId="{5FF00E7B-3CAD-46B6-9579-604308942C91}" type="sibTrans" cxnId="{09BFA4F1-48E3-4106-B247-C78701A82910}">
      <dgm:prSet/>
      <dgm:spPr/>
      <dgm:t>
        <a:bodyPr/>
        <a:lstStyle/>
        <a:p>
          <a:endParaRPr lang="el-GR"/>
        </a:p>
      </dgm:t>
    </dgm:pt>
    <dgm:pt modelId="{8F398911-FD60-499A-8911-737D08F1B3F0}">
      <dgm:prSet custT="1"/>
      <dgm:spPr/>
      <dgm:t>
        <a:bodyPr/>
        <a:lstStyle/>
        <a:p>
          <a:pPr rtl="0"/>
          <a:r>
            <a:rPr lang="el-GR" sz="1800" b="1" dirty="0" smtClean="0"/>
            <a:t>Επιτρέπεται η συμμετοχή φυσικού ή νομικού προσώπου σε περισσότερες από μια αιτήσεις στήριξης στα πλαίσια της ίδιας </a:t>
          </a:r>
          <a:r>
            <a:rPr lang="el-GR" sz="1800" b="1" dirty="0" err="1" smtClean="0"/>
            <a:t>Υποδράσης</a:t>
          </a:r>
          <a:r>
            <a:rPr lang="el-GR" sz="1800" b="1" dirty="0" smtClean="0"/>
            <a:t> ανά ΤΠ, εφόσον τα ποσοστά συμμετοχής του στα Νομικά Πρόσωπα που καταθέτουν τις αιτήσεις στήριξης, δεν υπερβαίνουν αθροιστικά το 100% για όλη την περίοδο 2014 - 2020.</a:t>
          </a:r>
          <a:endParaRPr lang="el-GR" sz="1800" dirty="0"/>
        </a:p>
      </dgm:t>
    </dgm:pt>
    <dgm:pt modelId="{285DC0CE-62A6-4DB1-990B-0C2A14448527}" type="parTrans" cxnId="{376F5A9A-FBE3-4863-AC50-6740D3305298}">
      <dgm:prSet/>
      <dgm:spPr/>
      <dgm:t>
        <a:bodyPr/>
        <a:lstStyle/>
        <a:p>
          <a:endParaRPr lang="el-GR"/>
        </a:p>
      </dgm:t>
    </dgm:pt>
    <dgm:pt modelId="{742D3367-6E9A-476D-88FD-E7A55C01F6F7}" type="sibTrans" cxnId="{376F5A9A-FBE3-4863-AC50-6740D3305298}">
      <dgm:prSet/>
      <dgm:spPr/>
      <dgm:t>
        <a:bodyPr/>
        <a:lstStyle/>
        <a:p>
          <a:endParaRPr lang="el-GR"/>
        </a:p>
      </dgm:t>
    </dgm:pt>
    <dgm:pt modelId="{7FCF6BF7-7C7E-4457-B740-8478F1804D85}" type="pres">
      <dgm:prSet presAssocID="{D548EC71-4514-49BF-BA06-95C81283ACDA}" presName="linear" presStyleCnt="0">
        <dgm:presLayoutVars>
          <dgm:animLvl val="lvl"/>
          <dgm:resizeHandles val="exact"/>
        </dgm:presLayoutVars>
      </dgm:prSet>
      <dgm:spPr/>
      <dgm:t>
        <a:bodyPr/>
        <a:lstStyle/>
        <a:p>
          <a:endParaRPr lang="el-GR"/>
        </a:p>
      </dgm:t>
    </dgm:pt>
    <dgm:pt modelId="{2562007B-A5A2-41D7-9838-6572025E93D9}" type="pres">
      <dgm:prSet presAssocID="{F53A3DBA-904B-43E9-9089-437977292CCA}" presName="parentText" presStyleLbl="node1" presStyleIdx="0" presStyleCnt="2" custScaleX="97994" custScaleY="256935" custLinFactY="-28843" custLinFactNeighborX="-125" custLinFactNeighborY="-100000">
        <dgm:presLayoutVars>
          <dgm:chMax val="0"/>
          <dgm:bulletEnabled val="1"/>
        </dgm:presLayoutVars>
      </dgm:prSet>
      <dgm:spPr/>
      <dgm:t>
        <a:bodyPr/>
        <a:lstStyle/>
        <a:p>
          <a:endParaRPr lang="el-GR"/>
        </a:p>
      </dgm:t>
    </dgm:pt>
    <dgm:pt modelId="{35071A7A-5AA6-4C91-8536-EBD8E026027E}" type="pres">
      <dgm:prSet presAssocID="{5FF00E7B-3CAD-46B6-9579-604308942C91}" presName="spacer" presStyleCnt="0"/>
      <dgm:spPr/>
    </dgm:pt>
    <dgm:pt modelId="{4BFE63F0-7E13-4503-A12F-034B90FDE059}" type="pres">
      <dgm:prSet presAssocID="{8F398911-FD60-499A-8911-737D08F1B3F0}" presName="parentText" presStyleLbl="node1" presStyleIdx="1" presStyleCnt="2" custScaleY="144875">
        <dgm:presLayoutVars>
          <dgm:chMax val="0"/>
          <dgm:bulletEnabled val="1"/>
        </dgm:presLayoutVars>
      </dgm:prSet>
      <dgm:spPr/>
      <dgm:t>
        <a:bodyPr/>
        <a:lstStyle/>
        <a:p>
          <a:endParaRPr lang="el-GR"/>
        </a:p>
      </dgm:t>
    </dgm:pt>
  </dgm:ptLst>
  <dgm:cxnLst>
    <dgm:cxn modelId="{313D28C2-0B8C-4A2C-A612-A525B700E050}" type="presOf" srcId="{D548EC71-4514-49BF-BA06-95C81283ACDA}" destId="{7FCF6BF7-7C7E-4457-B740-8478F1804D85}" srcOrd="0" destOrd="0" presId="urn:microsoft.com/office/officeart/2005/8/layout/vList2"/>
    <dgm:cxn modelId="{C78F3666-1160-4EF1-9B55-DCC1CD665F0C}" type="presOf" srcId="{8F398911-FD60-499A-8911-737D08F1B3F0}" destId="{4BFE63F0-7E13-4503-A12F-034B90FDE059}" srcOrd="0" destOrd="0" presId="urn:microsoft.com/office/officeart/2005/8/layout/vList2"/>
    <dgm:cxn modelId="{09BFA4F1-48E3-4106-B247-C78701A82910}" srcId="{D548EC71-4514-49BF-BA06-95C81283ACDA}" destId="{F53A3DBA-904B-43E9-9089-437977292CCA}" srcOrd="0" destOrd="0" parTransId="{6193E024-6787-42F1-B13A-437F91326653}" sibTransId="{5FF00E7B-3CAD-46B6-9579-604308942C91}"/>
    <dgm:cxn modelId="{376F5A9A-FBE3-4863-AC50-6740D3305298}" srcId="{D548EC71-4514-49BF-BA06-95C81283ACDA}" destId="{8F398911-FD60-499A-8911-737D08F1B3F0}" srcOrd="1" destOrd="0" parTransId="{285DC0CE-62A6-4DB1-990B-0C2A14448527}" sibTransId="{742D3367-6E9A-476D-88FD-E7A55C01F6F7}"/>
    <dgm:cxn modelId="{826CD7AF-9D93-4037-A191-A35D350549E9}" type="presOf" srcId="{F53A3DBA-904B-43E9-9089-437977292CCA}" destId="{2562007B-A5A2-41D7-9838-6572025E93D9}" srcOrd="0" destOrd="0" presId="urn:microsoft.com/office/officeart/2005/8/layout/vList2"/>
    <dgm:cxn modelId="{EC4EAA34-34E7-4B91-91BB-F152A2E54D75}" type="presParOf" srcId="{7FCF6BF7-7C7E-4457-B740-8478F1804D85}" destId="{2562007B-A5A2-41D7-9838-6572025E93D9}" srcOrd="0" destOrd="0" presId="urn:microsoft.com/office/officeart/2005/8/layout/vList2"/>
    <dgm:cxn modelId="{C05A1113-B6D4-4DAC-B15A-A9BE841F58C5}" type="presParOf" srcId="{7FCF6BF7-7C7E-4457-B740-8478F1804D85}" destId="{35071A7A-5AA6-4C91-8536-EBD8E026027E}" srcOrd="1" destOrd="0" presId="urn:microsoft.com/office/officeart/2005/8/layout/vList2"/>
    <dgm:cxn modelId="{D892486F-FED7-4D01-9309-0FA2A5F2FE7B}" type="presParOf" srcId="{7FCF6BF7-7C7E-4457-B740-8478F1804D85}" destId="{4BFE63F0-7E13-4503-A12F-034B90FDE05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55439F-1800-4B4C-9316-0315D8155821}"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l-GR"/>
        </a:p>
      </dgm:t>
    </dgm:pt>
    <dgm:pt modelId="{AF62DFB4-14A6-46F5-BF4A-D85A44EA6B8B}">
      <dgm:prSet/>
      <dgm:spPr/>
      <dgm:t>
        <a:bodyPr/>
        <a:lstStyle/>
        <a:p>
          <a:r>
            <a:rPr lang="el-GR" b="1" dirty="0"/>
            <a:t>Εμπρόθεσμης</a:t>
          </a:r>
          <a:r>
            <a:rPr lang="el-GR" dirty="0"/>
            <a:t> </a:t>
          </a:r>
          <a:r>
            <a:rPr lang="el-GR" b="1" dirty="0"/>
            <a:t>υποβολής</a:t>
          </a:r>
          <a:r>
            <a:rPr lang="el-GR" dirty="0"/>
            <a:t> και της </a:t>
          </a:r>
          <a:r>
            <a:rPr lang="el-GR" b="1" dirty="0"/>
            <a:t>πληρότητας</a:t>
          </a:r>
          <a:r>
            <a:rPr lang="el-GR" dirty="0"/>
            <a:t> της </a:t>
          </a:r>
          <a:r>
            <a:rPr lang="el-GR" b="1" dirty="0"/>
            <a:t>αίτησης</a:t>
          </a:r>
          <a:r>
            <a:rPr lang="el-GR" dirty="0"/>
            <a:t> </a:t>
          </a:r>
          <a:r>
            <a:rPr lang="el-GR" b="1" dirty="0"/>
            <a:t>στήριξης</a:t>
          </a:r>
        </a:p>
      </dgm:t>
    </dgm:pt>
    <dgm:pt modelId="{85D5AA8C-B160-4E42-91B4-B6E3C0DA36DC}" type="parTrans" cxnId="{BFB00393-3526-4168-9D69-624D12EFE0A3}">
      <dgm:prSet/>
      <dgm:spPr/>
      <dgm:t>
        <a:bodyPr/>
        <a:lstStyle/>
        <a:p>
          <a:endParaRPr lang="el-GR"/>
        </a:p>
      </dgm:t>
    </dgm:pt>
    <dgm:pt modelId="{6290E4D5-A814-4C15-A5C3-BC7F70662502}" type="sibTrans" cxnId="{BFB00393-3526-4168-9D69-624D12EFE0A3}">
      <dgm:prSet/>
      <dgm:spPr/>
      <dgm:t>
        <a:bodyPr/>
        <a:lstStyle/>
        <a:p>
          <a:endParaRPr lang="el-GR"/>
        </a:p>
      </dgm:t>
    </dgm:pt>
    <dgm:pt modelId="{7F37CDAF-916C-4EC0-ACC3-B0A074EB9575}">
      <dgm:prSet phldrT="[Κείμενο]"/>
      <dgm:spPr/>
      <dgm:t>
        <a:bodyPr/>
        <a:lstStyle/>
        <a:p>
          <a:r>
            <a:rPr lang="el-GR" b="1" dirty="0"/>
            <a:t>Κριτήρια </a:t>
          </a:r>
          <a:r>
            <a:rPr lang="el-GR" b="1" dirty="0" err="1"/>
            <a:t>επιλεξιμότητας</a:t>
          </a:r>
          <a:r>
            <a:rPr lang="el-GR" dirty="0"/>
            <a:t>, των </a:t>
          </a:r>
          <a:r>
            <a:rPr lang="el-GR" b="1" dirty="0"/>
            <a:t>δεσμεύσεων</a:t>
          </a:r>
          <a:r>
            <a:rPr lang="el-GR" dirty="0"/>
            <a:t> και άλλων </a:t>
          </a:r>
          <a:r>
            <a:rPr lang="el-GR" b="1" dirty="0"/>
            <a:t>υποχρεώσεων</a:t>
          </a:r>
          <a:endParaRPr lang="el-GR" dirty="0"/>
        </a:p>
      </dgm:t>
    </dgm:pt>
    <dgm:pt modelId="{22B65226-DCAA-4A7E-A595-E8E41E92D94A}" type="parTrans" cxnId="{83EA4174-1D47-4C32-8970-2465F2A71129}">
      <dgm:prSet/>
      <dgm:spPr/>
      <dgm:t>
        <a:bodyPr/>
        <a:lstStyle/>
        <a:p>
          <a:endParaRPr lang="el-GR"/>
        </a:p>
      </dgm:t>
    </dgm:pt>
    <dgm:pt modelId="{24420BCF-C2E5-4498-8641-CEFA855A36D0}" type="sibTrans" cxnId="{83EA4174-1D47-4C32-8970-2465F2A71129}">
      <dgm:prSet/>
      <dgm:spPr/>
      <dgm:t>
        <a:bodyPr/>
        <a:lstStyle/>
        <a:p>
          <a:endParaRPr lang="el-GR"/>
        </a:p>
      </dgm:t>
    </dgm:pt>
    <dgm:pt modelId="{830A876A-58DB-40A9-A829-34FD3387C882}">
      <dgm:prSet phldrT="[Κείμενο]"/>
      <dgm:spPr/>
      <dgm:t>
        <a:bodyPr/>
        <a:lstStyle/>
        <a:p>
          <a:r>
            <a:rPr lang="el-GR" dirty="0"/>
            <a:t>Της συμμόρφωσης με τα </a:t>
          </a:r>
          <a:r>
            <a:rPr lang="el-GR" b="1" dirty="0"/>
            <a:t>κριτήρια επιλογής</a:t>
          </a:r>
          <a:endParaRPr lang="el-GR" dirty="0"/>
        </a:p>
      </dgm:t>
    </dgm:pt>
    <dgm:pt modelId="{893C800F-0A13-4EB4-8142-15BE3509AF3D}" type="parTrans" cxnId="{4BF02C68-CD4B-4607-9EFB-6CF4205EDDB7}">
      <dgm:prSet/>
      <dgm:spPr/>
      <dgm:t>
        <a:bodyPr/>
        <a:lstStyle/>
        <a:p>
          <a:endParaRPr lang="el-GR"/>
        </a:p>
      </dgm:t>
    </dgm:pt>
    <dgm:pt modelId="{9EF363AC-162A-45B9-9964-A0C8D7416FD3}" type="sibTrans" cxnId="{4BF02C68-CD4B-4607-9EFB-6CF4205EDDB7}">
      <dgm:prSet/>
      <dgm:spPr/>
      <dgm:t>
        <a:bodyPr/>
        <a:lstStyle/>
        <a:p>
          <a:endParaRPr lang="el-GR"/>
        </a:p>
      </dgm:t>
    </dgm:pt>
    <dgm:pt modelId="{59E3FD18-38B1-4B61-87D6-FCBB07A8DE33}">
      <dgm:prSet/>
      <dgm:spPr/>
      <dgm:t>
        <a:bodyPr/>
        <a:lstStyle/>
        <a:p>
          <a:r>
            <a:rPr lang="el-GR" dirty="0"/>
            <a:t>Του </a:t>
          </a:r>
          <a:r>
            <a:rPr lang="el-GR" b="1" dirty="0"/>
            <a:t>εύλογου χαρακτήρα </a:t>
          </a:r>
          <a:r>
            <a:rPr lang="el-GR" dirty="0"/>
            <a:t>των υποβληθεισών δαπανών</a:t>
          </a:r>
        </a:p>
      </dgm:t>
    </dgm:pt>
    <dgm:pt modelId="{4D2C5925-03FB-443F-9027-AF22F42CBC60}" type="parTrans" cxnId="{8C058669-EA69-4539-ADAC-EAA52F7773B5}">
      <dgm:prSet/>
      <dgm:spPr/>
      <dgm:t>
        <a:bodyPr/>
        <a:lstStyle/>
        <a:p>
          <a:endParaRPr lang="el-GR"/>
        </a:p>
      </dgm:t>
    </dgm:pt>
    <dgm:pt modelId="{F0783028-EF54-45E1-9965-6CCBB47DE6DE}" type="sibTrans" cxnId="{8C058669-EA69-4539-ADAC-EAA52F7773B5}">
      <dgm:prSet/>
      <dgm:spPr/>
      <dgm:t>
        <a:bodyPr/>
        <a:lstStyle/>
        <a:p>
          <a:endParaRPr lang="el-GR"/>
        </a:p>
      </dgm:t>
    </dgm:pt>
    <dgm:pt modelId="{A019411D-7EE1-4032-B7B5-08A4B14BD89D}">
      <dgm:prSet/>
      <dgm:spPr/>
      <dgm:t>
        <a:bodyPr/>
        <a:lstStyle/>
        <a:p>
          <a:r>
            <a:rPr lang="el-GR" dirty="0"/>
            <a:t>Του </a:t>
          </a:r>
          <a:r>
            <a:rPr lang="el-GR" b="1" dirty="0"/>
            <a:t>ολοκληρωμένου και λειτουργικού χαρακτήρα </a:t>
          </a:r>
          <a:r>
            <a:rPr lang="el-GR" dirty="0"/>
            <a:t>της υπό ένταξης πράξης</a:t>
          </a:r>
        </a:p>
      </dgm:t>
    </dgm:pt>
    <dgm:pt modelId="{F0DDE020-4DB6-4E95-AFDC-FB785EF05A38}" type="parTrans" cxnId="{EB320351-3B41-4B42-BE30-E8EF3206E97D}">
      <dgm:prSet/>
      <dgm:spPr/>
      <dgm:t>
        <a:bodyPr/>
        <a:lstStyle/>
        <a:p>
          <a:endParaRPr lang="el-GR"/>
        </a:p>
      </dgm:t>
    </dgm:pt>
    <dgm:pt modelId="{ED02EE52-7573-4014-9DF2-D8D3A3A0C06F}" type="sibTrans" cxnId="{EB320351-3B41-4B42-BE30-E8EF3206E97D}">
      <dgm:prSet/>
      <dgm:spPr/>
      <dgm:t>
        <a:bodyPr/>
        <a:lstStyle/>
        <a:p>
          <a:endParaRPr lang="el-GR"/>
        </a:p>
      </dgm:t>
    </dgm:pt>
    <dgm:pt modelId="{E6933179-DA63-4BFB-8782-6CC3F9A2CF35}" type="pres">
      <dgm:prSet presAssocID="{4755439F-1800-4B4C-9316-0315D8155821}" presName="outerComposite" presStyleCnt="0">
        <dgm:presLayoutVars>
          <dgm:chMax val="5"/>
          <dgm:dir/>
          <dgm:resizeHandles val="exact"/>
        </dgm:presLayoutVars>
      </dgm:prSet>
      <dgm:spPr/>
      <dgm:t>
        <a:bodyPr/>
        <a:lstStyle/>
        <a:p>
          <a:endParaRPr lang="el-GR"/>
        </a:p>
      </dgm:t>
    </dgm:pt>
    <dgm:pt modelId="{AF9362CB-A470-4142-88CD-881F0CC07B30}" type="pres">
      <dgm:prSet presAssocID="{4755439F-1800-4B4C-9316-0315D8155821}" presName="dummyMaxCanvas" presStyleCnt="0">
        <dgm:presLayoutVars/>
      </dgm:prSet>
      <dgm:spPr/>
    </dgm:pt>
    <dgm:pt modelId="{6620522B-7C5C-458E-8FD7-D05B2729E992}" type="pres">
      <dgm:prSet presAssocID="{4755439F-1800-4B4C-9316-0315D8155821}" presName="FiveNodes_1" presStyleLbl="node1" presStyleIdx="0" presStyleCnt="5">
        <dgm:presLayoutVars>
          <dgm:bulletEnabled val="1"/>
        </dgm:presLayoutVars>
      </dgm:prSet>
      <dgm:spPr/>
      <dgm:t>
        <a:bodyPr/>
        <a:lstStyle/>
        <a:p>
          <a:endParaRPr lang="el-GR"/>
        </a:p>
      </dgm:t>
    </dgm:pt>
    <dgm:pt modelId="{1EE9B802-E6BC-4E69-95AD-84BD3BD81F99}" type="pres">
      <dgm:prSet presAssocID="{4755439F-1800-4B4C-9316-0315D8155821}" presName="FiveNodes_2" presStyleLbl="node1" presStyleIdx="1" presStyleCnt="5">
        <dgm:presLayoutVars>
          <dgm:bulletEnabled val="1"/>
        </dgm:presLayoutVars>
      </dgm:prSet>
      <dgm:spPr/>
      <dgm:t>
        <a:bodyPr/>
        <a:lstStyle/>
        <a:p>
          <a:endParaRPr lang="el-GR"/>
        </a:p>
      </dgm:t>
    </dgm:pt>
    <dgm:pt modelId="{0369494F-38D7-4616-8861-54DFE3C5252F}" type="pres">
      <dgm:prSet presAssocID="{4755439F-1800-4B4C-9316-0315D8155821}" presName="FiveNodes_3" presStyleLbl="node1" presStyleIdx="2" presStyleCnt="5">
        <dgm:presLayoutVars>
          <dgm:bulletEnabled val="1"/>
        </dgm:presLayoutVars>
      </dgm:prSet>
      <dgm:spPr/>
      <dgm:t>
        <a:bodyPr/>
        <a:lstStyle/>
        <a:p>
          <a:endParaRPr lang="el-GR"/>
        </a:p>
      </dgm:t>
    </dgm:pt>
    <dgm:pt modelId="{51529BFA-2551-4810-9383-F6FC1FD03A4B}" type="pres">
      <dgm:prSet presAssocID="{4755439F-1800-4B4C-9316-0315D8155821}" presName="FiveNodes_4" presStyleLbl="node1" presStyleIdx="3" presStyleCnt="5">
        <dgm:presLayoutVars>
          <dgm:bulletEnabled val="1"/>
        </dgm:presLayoutVars>
      </dgm:prSet>
      <dgm:spPr/>
      <dgm:t>
        <a:bodyPr/>
        <a:lstStyle/>
        <a:p>
          <a:endParaRPr lang="el-GR"/>
        </a:p>
      </dgm:t>
    </dgm:pt>
    <dgm:pt modelId="{ECD40A9E-F396-46B1-9E57-17ACD081752F}" type="pres">
      <dgm:prSet presAssocID="{4755439F-1800-4B4C-9316-0315D8155821}" presName="FiveNodes_5" presStyleLbl="node1" presStyleIdx="4" presStyleCnt="5">
        <dgm:presLayoutVars>
          <dgm:bulletEnabled val="1"/>
        </dgm:presLayoutVars>
      </dgm:prSet>
      <dgm:spPr/>
      <dgm:t>
        <a:bodyPr/>
        <a:lstStyle/>
        <a:p>
          <a:endParaRPr lang="el-GR"/>
        </a:p>
      </dgm:t>
    </dgm:pt>
    <dgm:pt modelId="{539F8754-4C33-43D8-8084-F0D0FB3C379B}" type="pres">
      <dgm:prSet presAssocID="{4755439F-1800-4B4C-9316-0315D8155821}" presName="FiveConn_1-2" presStyleLbl="fgAccFollowNode1" presStyleIdx="0" presStyleCnt="4">
        <dgm:presLayoutVars>
          <dgm:bulletEnabled val="1"/>
        </dgm:presLayoutVars>
      </dgm:prSet>
      <dgm:spPr/>
      <dgm:t>
        <a:bodyPr/>
        <a:lstStyle/>
        <a:p>
          <a:endParaRPr lang="el-GR"/>
        </a:p>
      </dgm:t>
    </dgm:pt>
    <dgm:pt modelId="{18A51870-FE4D-48A7-8521-677D09DD4244}" type="pres">
      <dgm:prSet presAssocID="{4755439F-1800-4B4C-9316-0315D8155821}" presName="FiveConn_2-3" presStyleLbl="fgAccFollowNode1" presStyleIdx="1" presStyleCnt="4">
        <dgm:presLayoutVars>
          <dgm:bulletEnabled val="1"/>
        </dgm:presLayoutVars>
      </dgm:prSet>
      <dgm:spPr/>
      <dgm:t>
        <a:bodyPr/>
        <a:lstStyle/>
        <a:p>
          <a:endParaRPr lang="el-GR"/>
        </a:p>
      </dgm:t>
    </dgm:pt>
    <dgm:pt modelId="{91F14F8A-32E8-48FA-B45F-EF9839DA4933}" type="pres">
      <dgm:prSet presAssocID="{4755439F-1800-4B4C-9316-0315D8155821}" presName="FiveConn_3-4" presStyleLbl="fgAccFollowNode1" presStyleIdx="2" presStyleCnt="4">
        <dgm:presLayoutVars>
          <dgm:bulletEnabled val="1"/>
        </dgm:presLayoutVars>
      </dgm:prSet>
      <dgm:spPr/>
      <dgm:t>
        <a:bodyPr/>
        <a:lstStyle/>
        <a:p>
          <a:endParaRPr lang="el-GR"/>
        </a:p>
      </dgm:t>
    </dgm:pt>
    <dgm:pt modelId="{FB3639A7-7366-4C63-B32D-A6E0F4AC1A3D}" type="pres">
      <dgm:prSet presAssocID="{4755439F-1800-4B4C-9316-0315D8155821}" presName="FiveConn_4-5" presStyleLbl="fgAccFollowNode1" presStyleIdx="3" presStyleCnt="4">
        <dgm:presLayoutVars>
          <dgm:bulletEnabled val="1"/>
        </dgm:presLayoutVars>
      </dgm:prSet>
      <dgm:spPr/>
      <dgm:t>
        <a:bodyPr/>
        <a:lstStyle/>
        <a:p>
          <a:endParaRPr lang="el-GR"/>
        </a:p>
      </dgm:t>
    </dgm:pt>
    <dgm:pt modelId="{7D8DAD76-C6D4-4C3D-9FD4-247E4B0D781F}" type="pres">
      <dgm:prSet presAssocID="{4755439F-1800-4B4C-9316-0315D8155821}" presName="FiveNodes_1_text" presStyleLbl="node1" presStyleIdx="4" presStyleCnt="5">
        <dgm:presLayoutVars>
          <dgm:bulletEnabled val="1"/>
        </dgm:presLayoutVars>
      </dgm:prSet>
      <dgm:spPr/>
      <dgm:t>
        <a:bodyPr/>
        <a:lstStyle/>
        <a:p>
          <a:endParaRPr lang="el-GR"/>
        </a:p>
      </dgm:t>
    </dgm:pt>
    <dgm:pt modelId="{D126094D-703F-4550-955D-16C4CD2D6757}" type="pres">
      <dgm:prSet presAssocID="{4755439F-1800-4B4C-9316-0315D8155821}" presName="FiveNodes_2_text" presStyleLbl="node1" presStyleIdx="4" presStyleCnt="5">
        <dgm:presLayoutVars>
          <dgm:bulletEnabled val="1"/>
        </dgm:presLayoutVars>
      </dgm:prSet>
      <dgm:spPr/>
      <dgm:t>
        <a:bodyPr/>
        <a:lstStyle/>
        <a:p>
          <a:endParaRPr lang="el-GR"/>
        </a:p>
      </dgm:t>
    </dgm:pt>
    <dgm:pt modelId="{348BEA20-109F-4145-8CE1-7BB22491E2C5}" type="pres">
      <dgm:prSet presAssocID="{4755439F-1800-4B4C-9316-0315D8155821}" presName="FiveNodes_3_text" presStyleLbl="node1" presStyleIdx="4" presStyleCnt="5">
        <dgm:presLayoutVars>
          <dgm:bulletEnabled val="1"/>
        </dgm:presLayoutVars>
      </dgm:prSet>
      <dgm:spPr/>
      <dgm:t>
        <a:bodyPr/>
        <a:lstStyle/>
        <a:p>
          <a:endParaRPr lang="el-GR"/>
        </a:p>
      </dgm:t>
    </dgm:pt>
    <dgm:pt modelId="{8EFC0921-A9E6-4575-B35E-FD44F82DC00D}" type="pres">
      <dgm:prSet presAssocID="{4755439F-1800-4B4C-9316-0315D8155821}" presName="FiveNodes_4_text" presStyleLbl="node1" presStyleIdx="4" presStyleCnt="5">
        <dgm:presLayoutVars>
          <dgm:bulletEnabled val="1"/>
        </dgm:presLayoutVars>
      </dgm:prSet>
      <dgm:spPr/>
      <dgm:t>
        <a:bodyPr/>
        <a:lstStyle/>
        <a:p>
          <a:endParaRPr lang="el-GR"/>
        </a:p>
      </dgm:t>
    </dgm:pt>
    <dgm:pt modelId="{A9AF4642-187A-4CF4-BE50-D11899A2B763}" type="pres">
      <dgm:prSet presAssocID="{4755439F-1800-4B4C-9316-0315D8155821}" presName="FiveNodes_5_text" presStyleLbl="node1" presStyleIdx="4" presStyleCnt="5">
        <dgm:presLayoutVars>
          <dgm:bulletEnabled val="1"/>
        </dgm:presLayoutVars>
      </dgm:prSet>
      <dgm:spPr/>
      <dgm:t>
        <a:bodyPr/>
        <a:lstStyle/>
        <a:p>
          <a:endParaRPr lang="el-GR"/>
        </a:p>
      </dgm:t>
    </dgm:pt>
  </dgm:ptLst>
  <dgm:cxnLst>
    <dgm:cxn modelId="{B425FC55-65B8-4A4F-9974-FFCD9BC195C2}" type="presOf" srcId="{59E3FD18-38B1-4B61-87D6-FCBB07A8DE33}" destId="{51529BFA-2551-4810-9383-F6FC1FD03A4B}" srcOrd="0" destOrd="0" presId="urn:microsoft.com/office/officeart/2005/8/layout/vProcess5"/>
    <dgm:cxn modelId="{8C058669-EA69-4539-ADAC-EAA52F7773B5}" srcId="{4755439F-1800-4B4C-9316-0315D8155821}" destId="{59E3FD18-38B1-4B61-87D6-FCBB07A8DE33}" srcOrd="3" destOrd="0" parTransId="{4D2C5925-03FB-443F-9027-AF22F42CBC60}" sibTransId="{F0783028-EF54-45E1-9965-6CCBB47DE6DE}"/>
    <dgm:cxn modelId="{88FF1409-86B9-4D8F-8B3A-E19C97D83271}" type="presOf" srcId="{F0783028-EF54-45E1-9965-6CCBB47DE6DE}" destId="{FB3639A7-7366-4C63-B32D-A6E0F4AC1A3D}" srcOrd="0" destOrd="0" presId="urn:microsoft.com/office/officeart/2005/8/layout/vProcess5"/>
    <dgm:cxn modelId="{BFB00393-3526-4168-9D69-624D12EFE0A3}" srcId="{4755439F-1800-4B4C-9316-0315D8155821}" destId="{AF62DFB4-14A6-46F5-BF4A-D85A44EA6B8B}" srcOrd="0" destOrd="0" parTransId="{85D5AA8C-B160-4E42-91B4-B6E3C0DA36DC}" sibTransId="{6290E4D5-A814-4C15-A5C3-BC7F70662502}"/>
    <dgm:cxn modelId="{7D2E3EA6-6A56-493D-B097-03F29B0BB8D7}" type="presOf" srcId="{AF62DFB4-14A6-46F5-BF4A-D85A44EA6B8B}" destId="{6620522B-7C5C-458E-8FD7-D05B2729E992}" srcOrd="0" destOrd="0" presId="urn:microsoft.com/office/officeart/2005/8/layout/vProcess5"/>
    <dgm:cxn modelId="{6F1972F8-431B-4F48-8774-BC84C5F4D391}" type="presOf" srcId="{7F37CDAF-916C-4EC0-ACC3-B0A074EB9575}" destId="{D126094D-703F-4550-955D-16C4CD2D6757}" srcOrd="1" destOrd="0" presId="urn:microsoft.com/office/officeart/2005/8/layout/vProcess5"/>
    <dgm:cxn modelId="{F41C90B9-0C22-4D04-8DEE-CDB41DE12237}" type="presOf" srcId="{59E3FD18-38B1-4B61-87D6-FCBB07A8DE33}" destId="{8EFC0921-A9E6-4575-B35E-FD44F82DC00D}" srcOrd="1" destOrd="0" presId="urn:microsoft.com/office/officeart/2005/8/layout/vProcess5"/>
    <dgm:cxn modelId="{DAAA316E-2356-4D7D-AA8F-4E84062AD0CC}" type="presOf" srcId="{24420BCF-C2E5-4498-8641-CEFA855A36D0}" destId="{18A51870-FE4D-48A7-8521-677D09DD4244}" srcOrd="0" destOrd="0" presId="urn:microsoft.com/office/officeart/2005/8/layout/vProcess5"/>
    <dgm:cxn modelId="{EB320351-3B41-4B42-BE30-E8EF3206E97D}" srcId="{4755439F-1800-4B4C-9316-0315D8155821}" destId="{A019411D-7EE1-4032-B7B5-08A4B14BD89D}" srcOrd="4" destOrd="0" parTransId="{F0DDE020-4DB6-4E95-AFDC-FB785EF05A38}" sibTransId="{ED02EE52-7573-4014-9DF2-D8D3A3A0C06F}"/>
    <dgm:cxn modelId="{CF070F26-95F0-4742-9519-D0F43DABD9DC}" type="presOf" srcId="{A019411D-7EE1-4032-B7B5-08A4B14BD89D}" destId="{A9AF4642-187A-4CF4-BE50-D11899A2B763}" srcOrd="1" destOrd="0" presId="urn:microsoft.com/office/officeart/2005/8/layout/vProcess5"/>
    <dgm:cxn modelId="{A7613A93-D9B7-460A-BF72-A7BB37874173}" type="presOf" srcId="{A019411D-7EE1-4032-B7B5-08A4B14BD89D}" destId="{ECD40A9E-F396-46B1-9E57-17ACD081752F}" srcOrd="0" destOrd="0" presId="urn:microsoft.com/office/officeart/2005/8/layout/vProcess5"/>
    <dgm:cxn modelId="{83EA4174-1D47-4C32-8970-2465F2A71129}" srcId="{4755439F-1800-4B4C-9316-0315D8155821}" destId="{7F37CDAF-916C-4EC0-ACC3-B0A074EB9575}" srcOrd="1" destOrd="0" parTransId="{22B65226-DCAA-4A7E-A595-E8E41E92D94A}" sibTransId="{24420BCF-C2E5-4498-8641-CEFA855A36D0}"/>
    <dgm:cxn modelId="{85A5926E-FD7C-4BA1-A5C0-29F514D550E2}" type="presOf" srcId="{830A876A-58DB-40A9-A829-34FD3387C882}" destId="{348BEA20-109F-4145-8CE1-7BB22491E2C5}" srcOrd="1" destOrd="0" presId="urn:microsoft.com/office/officeart/2005/8/layout/vProcess5"/>
    <dgm:cxn modelId="{8349E476-F74A-46B1-961B-32F7CF6102E7}" type="presOf" srcId="{7F37CDAF-916C-4EC0-ACC3-B0A074EB9575}" destId="{1EE9B802-E6BC-4E69-95AD-84BD3BD81F99}" srcOrd="0" destOrd="0" presId="urn:microsoft.com/office/officeart/2005/8/layout/vProcess5"/>
    <dgm:cxn modelId="{A4E8D26C-D456-4F5B-8B33-2AF22495C870}" type="presOf" srcId="{6290E4D5-A814-4C15-A5C3-BC7F70662502}" destId="{539F8754-4C33-43D8-8084-F0D0FB3C379B}" srcOrd="0" destOrd="0" presId="urn:microsoft.com/office/officeart/2005/8/layout/vProcess5"/>
    <dgm:cxn modelId="{9F859C5C-1751-477E-8BAA-EBE35A96E188}" type="presOf" srcId="{9EF363AC-162A-45B9-9964-A0C8D7416FD3}" destId="{91F14F8A-32E8-48FA-B45F-EF9839DA4933}" srcOrd="0" destOrd="0" presId="urn:microsoft.com/office/officeart/2005/8/layout/vProcess5"/>
    <dgm:cxn modelId="{8F28D097-51A7-4D97-9881-C0A63AA47729}" type="presOf" srcId="{4755439F-1800-4B4C-9316-0315D8155821}" destId="{E6933179-DA63-4BFB-8782-6CC3F9A2CF35}" srcOrd="0" destOrd="0" presId="urn:microsoft.com/office/officeart/2005/8/layout/vProcess5"/>
    <dgm:cxn modelId="{4BF02C68-CD4B-4607-9EFB-6CF4205EDDB7}" srcId="{4755439F-1800-4B4C-9316-0315D8155821}" destId="{830A876A-58DB-40A9-A829-34FD3387C882}" srcOrd="2" destOrd="0" parTransId="{893C800F-0A13-4EB4-8142-15BE3509AF3D}" sibTransId="{9EF363AC-162A-45B9-9964-A0C8D7416FD3}"/>
    <dgm:cxn modelId="{27B53773-3E0C-48A7-BB73-6CC2D0023FC4}" type="presOf" srcId="{830A876A-58DB-40A9-A829-34FD3387C882}" destId="{0369494F-38D7-4616-8861-54DFE3C5252F}" srcOrd="0" destOrd="0" presId="urn:microsoft.com/office/officeart/2005/8/layout/vProcess5"/>
    <dgm:cxn modelId="{69E50CE1-F832-4E63-B44F-ADB5EA2CCBAD}" type="presOf" srcId="{AF62DFB4-14A6-46F5-BF4A-D85A44EA6B8B}" destId="{7D8DAD76-C6D4-4C3D-9FD4-247E4B0D781F}" srcOrd="1" destOrd="0" presId="urn:microsoft.com/office/officeart/2005/8/layout/vProcess5"/>
    <dgm:cxn modelId="{AA462CEC-08ED-4509-B810-CA598BDB7924}" type="presParOf" srcId="{E6933179-DA63-4BFB-8782-6CC3F9A2CF35}" destId="{AF9362CB-A470-4142-88CD-881F0CC07B30}" srcOrd="0" destOrd="0" presId="urn:microsoft.com/office/officeart/2005/8/layout/vProcess5"/>
    <dgm:cxn modelId="{72AA105A-268E-4584-8A5C-636444157231}" type="presParOf" srcId="{E6933179-DA63-4BFB-8782-6CC3F9A2CF35}" destId="{6620522B-7C5C-458E-8FD7-D05B2729E992}" srcOrd="1" destOrd="0" presId="urn:microsoft.com/office/officeart/2005/8/layout/vProcess5"/>
    <dgm:cxn modelId="{B21F6FB2-4B41-4EE9-93E5-3043A44CF4E9}" type="presParOf" srcId="{E6933179-DA63-4BFB-8782-6CC3F9A2CF35}" destId="{1EE9B802-E6BC-4E69-95AD-84BD3BD81F99}" srcOrd="2" destOrd="0" presId="urn:microsoft.com/office/officeart/2005/8/layout/vProcess5"/>
    <dgm:cxn modelId="{0A827AB0-A6B3-4284-99F0-EE2B6DC756DC}" type="presParOf" srcId="{E6933179-DA63-4BFB-8782-6CC3F9A2CF35}" destId="{0369494F-38D7-4616-8861-54DFE3C5252F}" srcOrd="3" destOrd="0" presId="urn:microsoft.com/office/officeart/2005/8/layout/vProcess5"/>
    <dgm:cxn modelId="{4BD3AD58-ACD0-416A-8DC2-A520026FB6C0}" type="presParOf" srcId="{E6933179-DA63-4BFB-8782-6CC3F9A2CF35}" destId="{51529BFA-2551-4810-9383-F6FC1FD03A4B}" srcOrd="4" destOrd="0" presId="urn:microsoft.com/office/officeart/2005/8/layout/vProcess5"/>
    <dgm:cxn modelId="{F5810831-43A9-4795-816B-A4A2A7107A0F}" type="presParOf" srcId="{E6933179-DA63-4BFB-8782-6CC3F9A2CF35}" destId="{ECD40A9E-F396-46B1-9E57-17ACD081752F}" srcOrd="5" destOrd="0" presId="urn:microsoft.com/office/officeart/2005/8/layout/vProcess5"/>
    <dgm:cxn modelId="{1F9DD27A-ED01-4BE0-9985-6F5F39825921}" type="presParOf" srcId="{E6933179-DA63-4BFB-8782-6CC3F9A2CF35}" destId="{539F8754-4C33-43D8-8084-F0D0FB3C379B}" srcOrd="6" destOrd="0" presId="urn:microsoft.com/office/officeart/2005/8/layout/vProcess5"/>
    <dgm:cxn modelId="{CAAF842D-7952-41C7-974D-D447381CA100}" type="presParOf" srcId="{E6933179-DA63-4BFB-8782-6CC3F9A2CF35}" destId="{18A51870-FE4D-48A7-8521-677D09DD4244}" srcOrd="7" destOrd="0" presId="urn:microsoft.com/office/officeart/2005/8/layout/vProcess5"/>
    <dgm:cxn modelId="{AE9377DC-3B24-4F19-A0AB-4EA0A82A21BD}" type="presParOf" srcId="{E6933179-DA63-4BFB-8782-6CC3F9A2CF35}" destId="{91F14F8A-32E8-48FA-B45F-EF9839DA4933}" srcOrd="8" destOrd="0" presId="urn:microsoft.com/office/officeart/2005/8/layout/vProcess5"/>
    <dgm:cxn modelId="{1F67066F-3E3A-422A-9012-D1758FD5977C}" type="presParOf" srcId="{E6933179-DA63-4BFB-8782-6CC3F9A2CF35}" destId="{FB3639A7-7366-4C63-B32D-A6E0F4AC1A3D}" srcOrd="9" destOrd="0" presId="urn:microsoft.com/office/officeart/2005/8/layout/vProcess5"/>
    <dgm:cxn modelId="{90FB0320-45C3-4942-80CC-F67C5F83F75E}" type="presParOf" srcId="{E6933179-DA63-4BFB-8782-6CC3F9A2CF35}" destId="{7D8DAD76-C6D4-4C3D-9FD4-247E4B0D781F}" srcOrd="10" destOrd="0" presId="urn:microsoft.com/office/officeart/2005/8/layout/vProcess5"/>
    <dgm:cxn modelId="{7C26734B-536F-47AC-97C2-C98EBC514FBC}" type="presParOf" srcId="{E6933179-DA63-4BFB-8782-6CC3F9A2CF35}" destId="{D126094D-703F-4550-955D-16C4CD2D6757}" srcOrd="11" destOrd="0" presId="urn:microsoft.com/office/officeart/2005/8/layout/vProcess5"/>
    <dgm:cxn modelId="{0EF802F3-F417-42DF-8FF4-4E432CDBE506}" type="presParOf" srcId="{E6933179-DA63-4BFB-8782-6CC3F9A2CF35}" destId="{348BEA20-109F-4145-8CE1-7BB22491E2C5}" srcOrd="12" destOrd="0" presId="urn:microsoft.com/office/officeart/2005/8/layout/vProcess5"/>
    <dgm:cxn modelId="{E4E1AB5D-95EA-4A10-B0E5-14AA18D4F504}" type="presParOf" srcId="{E6933179-DA63-4BFB-8782-6CC3F9A2CF35}" destId="{8EFC0921-A9E6-4575-B35E-FD44F82DC00D}" srcOrd="13" destOrd="0" presId="urn:microsoft.com/office/officeart/2005/8/layout/vProcess5"/>
    <dgm:cxn modelId="{59A47170-FF00-45B2-A72A-0FD13048D199}" type="presParOf" srcId="{E6933179-DA63-4BFB-8782-6CC3F9A2CF35}" destId="{A9AF4642-187A-4CF4-BE50-D11899A2B763}" srcOrd="14"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55439F-1800-4B4C-9316-0315D8155821}" type="doc">
      <dgm:prSet loTypeId="urn:microsoft.com/office/officeart/2005/8/layout/vProcess5" loCatId="process" qsTypeId="urn:microsoft.com/office/officeart/2005/8/quickstyle/simple1#5" qsCatId="simple" csTypeId="urn:microsoft.com/office/officeart/2005/8/colors/accent1_1" csCatId="accent1" phldr="1"/>
      <dgm:spPr/>
      <dgm:t>
        <a:bodyPr/>
        <a:lstStyle/>
        <a:p>
          <a:endParaRPr lang="el-GR"/>
        </a:p>
      </dgm:t>
    </dgm:pt>
    <dgm:pt modelId="{AF62DFB4-14A6-46F5-BF4A-D85A44EA6B8B}">
      <dgm:prSet custT="1"/>
      <dgm:spPr>
        <a:ln w="76200"/>
      </dgm:spPr>
      <dgm:t>
        <a:bodyPr/>
        <a:lstStyle/>
        <a:p>
          <a:r>
            <a:rPr lang="el-GR" sz="2000" dirty="0"/>
            <a:t>Της συμμόρφωσης με τα </a:t>
          </a:r>
          <a:r>
            <a:rPr lang="el-GR" sz="2000" b="1" dirty="0"/>
            <a:t>κριτήρια επιλογής</a:t>
          </a:r>
        </a:p>
      </dgm:t>
    </dgm:pt>
    <dgm:pt modelId="{85D5AA8C-B160-4E42-91B4-B6E3C0DA36DC}" type="parTrans" cxnId="{BFB00393-3526-4168-9D69-624D12EFE0A3}">
      <dgm:prSet/>
      <dgm:spPr/>
      <dgm:t>
        <a:bodyPr/>
        <a:lstStyle/>
        <a:p>
          <a:endParaRPr lang="el-GR"/>
        </a:p>
      </dgm:t>
    </dgm:pt>
    <dgm:pt modelId="{6290E4D5-A814-4C15-A5C3-BC7F70662502}" type="sibTrans" cxnId="{BFB00393-3526-4168-9D69-624D12EFE0A3}">
      <dgm:prSet/>
      <dgm:spPr/>
      <dgm:t>
        <a:bodyPr/>
        <a:lstStyle/>
        <a:p>
          <a:endParaRPr lang="el-GR"/>
        </a:p>
      </dgm:t>
    </dgm:pt>
    <dgm:pt modelId="{7F37CDAF-916C-4EC0-ACC3-B0A074EB9575}">
      <dgm:prSet phldrT="[Κείμενο]" custT="1"/>
      <dgm:spPr/>
      <dgm:t>
        <a:bodyPr anchor="ctr" anchorCtr="0"/>
        <a:lstStyle/>
        <a:p>
          <a:r>
            <a:rPr lang="el-GR" sz="2100" b="1" dirty="0" smtClean="0"/>
            <a:t>Σαφήνεια και πληρότητα της πρότασης</a:t>
          </a:r>
          <a:endParaRPr lang="el-GR" sz="2100" dirty="0"/>
        </a:p>
      </dgm:t>
    </dgm:pt>
    <dgm:pt modelId="{22B65226-DCAA-4A7E-A595-E8E41E92D94A}" type="parTrans" cxnId="{83EA4174-1D47-4C32-8970-2465F2A71129}">
      <dgm:prSet/>
      <dgm:spPr/>
      <dgm:t>
        <a:bodyPr/>
        <a:lstStyle/>
        <a:p>
          <a:endParaRPr lang="el-GR"/>
        </a:p>
      </dgm:t>
    </dgm:pt>
    <dgm:pt modelId="{24420BCF-C2E5-4498-8641-CEFA855A36D0}" type="sibTrans" cxnId="{83EA4174-1D47-4C32-8970-2465F2A71129}">
      <dgm:prSet/>
      <dgm:spPr/>
      <dgm:t>
        <a:bodyPr/>
        <a:lstStyle/>
        <a:p>
          <a:endParaRPr lang="el-GR"/>
        </a:p>
      </dgm:t>
    </dgm:pt>
    <dgm:pt modelId="{59E3FD18-38B1-4B61-87D6-FCBB07A8DE3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100" b="1" dirty="0" err="1" smtClean="0"/>
            <a:t>Ρεαλιστικότητα</a:t>
          </a:r>
          <a:r>
            <a:rPr lang="el-GR" sz="2100" b="1" dirty="0" smtClean="0"/>
            <a:t> Κόστους</a:t>
          </a:r>
        </a:p>
      </dgm:t>
    </dgm:pt>
    <dgm:pt modelId="{4D2C5925-03FB-443F-9027-AF22F42CBC60}" type="parTrans" cxnId="{8C058669-EA69-4539-ADAC-EAA52F7773B5}">
      <dgm:prSet/>
      <dgm:spPr/>
      <dgm:t>
        <a:bodyPr/>
        <a:lstStyle/>
        <a:p>
          <a:endParaRPr lang="el-GR"/>
        </a:p>
      </dgm:t>
    </dgm:pt>
    <dgm:pt modelId="{F0783028-EF54-45E1-9965-6CCBB47DE6DE}" type="sibTrans" cxnId="{8C058669-EA69-4539-ADAC-EAA52F7773B5}">
      <dgm:prSet/>
      <dgm:spPr/>
      <dgm:t>
        <a:bodyPr/>
        <a:lstStyle/>
        <a:p>
          <a:endParaRPr lang="el-GR"/>
        </a:p>
      </dgm:t>
    </dgm:pt>
    <dgm:pt modelId="{A019411D-7EE1-4032-B7B5-08A4B14BD89D}">
      <dgm:prSet custT="1"/>
      <dgm:spPr/>
      <dgm:t>
        <a:bodyPr/>
        <a:lstStyle/>
        <a:p>
          <a:r>
            <a:rPr lang="el-GR" sz="2100" b="1" dirty="0" smtClean="0"/>
            <a:t>Ετοιμότητα έναρξης υλοποίησης </a:t>
          </a:r>
          <a:endParaRPr lang="el-GR" sz="2100" b="1" dirty="0"/>
        </a:p>
      </dgm:t>
    </dgm:pt>
    <dgm:pt modelId="{F0DDE020-4DB6-4E95-AFDC-FB785EF05A38}" type="parTrans" cxnId="{EB320351-3B41-4B42-BE30-E8EF3206E97D}">
      <dgm:prSet/>
      <dgm:spPr/>
      <dgm:t>
        <a:bodyPr/>
        <a:lstStyle/>
        <a:p>
          <a:endParaRPr lang="el-GR"/>
        </a:p>
      </dgm:t>
    </dgm:pt>
    <dgm:pt modelId="{ED02EE52-7573-4014-9DF2-D8D3A3A0C06F}" type="sibTrans" cxnId="{EB320351-3B41-4B42-BE30-E8EF3206E97D}">
      <dgm:prSet/>
      <dgm:spPr/>
      <dgm:t>
        <a:bodyPr/>
        <a:lstStyle/>
        <a:p>
          <a:endParaRPr lang="el-GR"/>
        </a:p>
      </dgm:t>
    </dgm:pt>
    <dgm:pt modelId="{E81D6E8F-BEAA-4EB2-8B11-2982547277FB}">
      <dgm:prSet custT="1"/>
      <dgm:spPr/>
      <dgm:t>
        <a:bodyPr/>
        <a:lstStyle/>
        <a:p>
          <a:r>
            <a:rPr lang="el-GR" sz="2100" b="1" dirty="0"/>
            <a:t>Νεανική ή Γυναικεία Επιχειρηματικότητα</a:t>
          </a:r>
        </a:p>
      </dgm:t>
    </dgm:pt>
    <dgm:pt modelId="{A42ACF5D-94B7-44F4-8F70-0460A2FDAC7C}" type="parTrans" cxnId="{0BAB4523-1003-4CD0-9C48-F17787B5F047}">
      <dgm:prSet/>
      <dgm:spPr/>
      <dgm:t>
        <a:bodyPr/>
        <a:lstStyle/>
        <a:p>
          <a:endParaRPr lang="el-GR"/>
        </a:p>
      </dgm:t>
    </dgm:pt>
    <dgm:pt modelId="{606DAC4D-2E7F-460F-8A84-AF064789545F}" type="sibTrans" cxnId="{0BAB4523-1003-4CD0-9C48-F17787B5F047}">
      <dgm:prSet/>
      <dgm:spPr/>
      <dgm:t>
        <a:bodyPr/>
        <a:lstStyle/>
        <a:p>
          <a:endParaRPr lang="el-GR"/>
        </a:p>
      </dgm:t>
    </dgm:pt>
    <dgm:pt modelId="{E6933179-DA63-4BFB-8782-6CC3F9A2CF35}" type="pres">
      <dgm:prSet presAssocID="{4755439F-1800-4B4C-9316-0315D8155821}" presName="outerComposite" presStyleCnt="0">
        <dgm:presLayoutVars>
          <dgm:chMax val="5"/>
          <dgm:dir/>
          <dgm:resizeHandles val="exact"/>
        </dgm:presLayoutVars>
      </dgm:prSet>
      <dgm:spPr/>
      <dgm:t>
        <a:bodyPr/>
        <a:lstStyle/>
        <a:p>
          <a:endParaRPr lang="el-GR"/>
        </a:p>
      </dgm:t>
    </dgm:pt>
    <dgm:pt modelId="{AF9362CB-A470-4142-88CD-881F0CC07B30}" type="pres">
      <dgm:prSet presAssocID="{4755439F-1800-4B4C-9316-0315D8155821}" presName="dummyMaxCanvas" presStyleCnt="0">
        <dgm:presLayoutVars/>
      </dgm:prSet>
      <dgm:spPr/>
    </dgm:pt>
    <dgm:pt modelId="{F01AB60A-3200-490B-9E2B-B4B8FC001CC0}" type="pres">
      <dgm:prSet presAssocID="{4755439F-1800-4B4C-9316-0315D8155821}" presName="FiveNodes_1" presStyleLbl="node1" presStyleIdx="0" presStyleCnt="5">
        <dgm:presLayoutVars>
          <dgm:bulletEnabled val="1"/>
        </dgm:presLayoutVars>
      </dgm:prSet>
      <dgm:spPr/>
      <dgm:t>
        <a:bodyPr/>
        <a:lstStyle/>
        <a:p>
          <a:endParaRPr lang="el-GR"/>
        </a:p>
      </dgm:t>
    </dgm:pt>
    <dgm:pt modelId="{7B5C254F-9A15-4327-A302-BB1FA0D4045A}" type="pres">
      <dgm:prSet presAssocID="{4755439F-1800-4B4C-9316-0315D8155821}" presName="FiveNodes_2" presStyleLbl="node1" presStyleIdx="1" presStyleCnt="5">
        <dgm:presLayoutVars>
          <dgm:bulletEnabled val="1"/>
        </dgm:presLayoutVars>
      </dgm:prSet>
      <dgm:spPr/>
      <dgm:t>
        <a:bodyPr/>
        <a:lstStyle/>
        <a:p>
          <a:endParaRPr lang="el-GR"/>
        </a:p>
      </dgm:t>
    </dgm:pt>
    <dgm:pt modelId="{5F9D84A6-F003-452A-BD46-1554968E8F2A}" type="pres">
      <dgm:prSet presAssocID="{4755439F-1800-4B4C-9316-0315D8155821}" presName="FiveNodes_3" presStyleLbl="node1" presStyleIdx="2" presStyleCnt="5">
        <dgm:presLayoutVars>
          <dgm:bulletEnabled val="1"/>
        </dgm:presLayoutVars>
      </dgm:prSet>
      <dgm:spPr/>
      <dgm:t>
        <a:bodyPr/>
        <a:lstStyle/>
        <a:p>
          <a:endParaRPr lang="el-GR"/>
        </a:p>
      </dgm:t>
    </dgm:pt>
    <dgm:pt modelId="{7EC72DBB-B0CB-4A49-ABF3-7CED13B676ED}" type="pres">
      <dgm:prSet presAssocID="{4755439F-1800-4B4C-9316-0315D8155821}" presName="FiveNodes_4" presStyleLbl="node1" presStyleIdx="3" presStyleCnt="5">
        <dgm:presLayoutVars>
          <dgm:bulletEnabled val="1"/>
        </dgm:presLayoutVars>
      </dgm:prSet>
      <dgm:spPr/>
      <dgm:t>
        <a:bodyPr/>
        <a:lstStyle/>
        <a:p>
          <a:endParaRPr lang="el-GR"/>
        </a:p>
      </dgm:t>
    </dgm:pt>
    <dgm:pt modelId="{21BEA3C6-AF8E-4835-B11C-FC8D79956463}" type="pres">
      <dgm:prSet presAssocID="{4755439F-1800-4B4C-9316-0315D8155821}" presName="FiveNodes_5" presStyleLbl="node1" presStyleIdx="4" presStyleCnt="5">
        <dgm:presLayoutVars>
          <dgm:bulletEnabled val="1"/>
        </dgm:presLayoutVars>
      </dgm:prSet>
      <dgm:spPr/>
      <dgm:t>
        <a:bodyPr/>
        <a:lstStyle/>
        <a:p>
          <a:endParaRPr lang="el-GR"/>
        </a:p>
      </dgm:t>
    </dgm:pt>
    <dgm:pt modelId="{EDC5074E-89DD-4B11-A217-37BDDD523B64}" type="pres">
      <dgm:prSet presAssocID="{4755439F-1800-4B4C-9316-0315D8155821}" presName="FiveConn_1-2" presStyleLbl="fgAccFollowNode1" presStyleIdx="0" presStyleCnt="4">
        <dgm:presLayoutVars>
          <dgm:bulletEnabled val="1"/>
        </dgm:presLayoutVars>
      </dgm:prSet>
      <dgm:spPr/>
      <dgm:t>
        <a:bodyPr/>
        <a:lstStyle/>
        <a:p>
          <a:endParaRPr lang="el-GR"/>
        </a:p>
      </dgm:t>
    </dgm:pt>
    <dgm:pt modelId="{07FB87CD-528A-41FB-8BFC-3B3442D0B7B1}" type="pres">
      <dgm:prSet presAssocID="{4755439F-1800-4B4C-9316-0315D8155821}" presName="FiveConn_2-3" presStyleLbl="fgAccFollowNode1" presStyleIdx="1" presStyleCnt="4">
        <dgm:presLayoutVars>
          <dgm:bulletEnabled val="1"/>
        </dgm:presLayoutVars>
      </dgm:prSet>
      <dgm:spPr/>
      <dgm:t>
        <a:bodyPr/>
        <a:lstStyle/>
        <a:p>
          <a:endParaRPr lang="el-GR"/>
        </a:p>
      </dgm:t>
    </dgm:pt>
    <dgm:pt modelId="{20CA3C19-FA73-4C97-BF76-3B8704AB0D50}" type="pres">
      <dgm:prSet presAssocID="{4755439F-1800-4B4C-9316-0315D8155821}" presName="FiveConn_3-4" presStyleLbl="fgAccFollowNode1" presStyleIdx="2" presStyleCnt="4">
        <dgm:presLayoutVars>
          <dgm:bulletEnabled val="1"/>
        </dgm:presLayoutVars>
      </dgm:prSet>
      <dgm:spPr/>
      <dgm:t>
        <a:bodyPr/>
        <a:lstStyle/>
        <a:p>
          <a:endParaRPr lang="el-GR"/>
        </a:p>
      </dgm:t>
    </dgm:pt>
    <dgm:pt modelId="{092B65E5-F68C-4778-A5E5-8F5E1DE01CD2}" type="pres">
      <dgm:prSet presAssocID="{4755439F-1800-4B4C-9316-0315D8155821}" presName="FiveConn_4-5" presStyleLbl="fgAccFollowNode1" presStyleIdx="3" presStyleCnt="4">
        <dgm:presLayoutVars>
          <dgm:bulletEnabled val="1"/>
        </dgm:presLayoutVars>
      </dgm:prSet>
      <dgm:spPr/>
      <dgm:t>
        <a:bodyPr/>
        <a:lstStyle/>
        <a:p>
          <a:endParaRPr lang="el-GR"/>
        </a:p>
      </dgm:t>
    </dgm:pt>
    <dgm:pt modelId="{5BCDFD7D-E749-41FB-B9F6-626B2C67799D}" type="pres">
      <dgm:prSet presAssocID="{4755439F-1800-4B4C-9316-0315D8155821}" presName="FiveNodes_1_text" presStyleLbl="node1" presStyleIdx="4" presStyleCnt="5">
        <dgm:presLayoutVars>
          <dgm:bulletEnabled val="1"/>
        </dgm:presLayoutVars>
      </dgm:prSet>
      <dgm:spPr/>
      <dgm:t>
        <a:bodyPr/>
        <a:lstStyle/>
        <a:p>
          <a:endParaRPr lang="el-GR"/>
        </a:p>
      </dgm:t>
    </dgm:pt>
    <dgm:pt modelId="{2B6CCC31-2868-467F-A8A9-CE514AAD7103}" type="pres">
      <dgm:prSet presAssocID="{4755439F-1800-4B4C-9316-0315D8155821}" presName="FiveNodes_2_text" presStyleLbl="node1" presStyleIdx="4" presStyleCnt="5">
        <dgm:presLayoutVars>
          <dgm:bulletEnabled val="1"/>
        </dgm:presLayoutVars>
      </dgm:prSet>
      <dgm:spPr/>
      <dgm:t>
        <a:bodyPr/>
        <a:lstStyle/>
        <a:p>
          <a:endParaRPr lang="el-GR"/>
        </a:p>
      </dgm:t>
    </dgm:pt>
    <dgm:pt modelId="{CBB6B29C-43BC-4A7A-8674-97D2F86EC749}" type="pres">
      <dgm:prSet presAssocID="{4755439F-1800-4B4C-9316-0315D8155821}" presName="FiveNodes_3_text" presStyleLbl="node1" presStyleIdx="4" presStyleCnt="5">
        <dgm:presLayoutVars>
          <dgm:bulletEnabled val="1"/>
        </dgm:presLayoutVars>
      </dgm:prSet>
      <dgm:spPr/>
      <dgm:t>
        <a:bodyPr/>
        <a:lstStyle/>
        <a:p>
          <a:endParaRPr lang="el-GR"/>
        </a:p>
      </dgm:t>
    </dgm:pt>
    <dgm:pt modelId="{682085D5-AF60-4626-9924-CB37D53A0AD2}" type="pres">
      <dgm:prSet presAssocID="{4755439F-1800-4B4C-9316-0315D8155821}" presName="FiveNodes_4_text" presStyleLbl="node1" presStyleIdx="4" presStyleCnt="5">
        <dgm:presLayoutVars>
          <dgm:bulletEnabled val="1"/>
        </dgm:presLayoutVars>
      </dgm:prSet>
      <dgm:spPr/>
      <dgm:t>
        <a:bodyPr/>
        <a:lstStyle/>
        <a:p>
          <a:endParaRPr lang="el-GR"/>
        </a:p>
      </dgm:t>
    </dgm:pt>
    <dgm:pt modelId="{76DD6621-4C01-4FE2-AB6B-44233C03F38C}" type="pres">
      <dgm:prSet presAssocID="{4755439F-1800-4B4C-9316-0315D8155821}" presName="FiveNodes_5_text" presStyleLbl="node1" presStyleIdx="4" presStyleCnt="5">
        <dgm:presLayoutVars>
          <dgm:bulletEnabled val="1"/>
        </dgm:presLayoutVars>
      </dgm:prSet>
      <dgm:spPr/>
      <dgm:t>
        <a:bodyPr/>
        <a:lstStyle/>
        <a:p>
          <a:endParaRPr lang="el-GR"/>
        </a:p>
      </dgm:t>
    </dgm:pt>
  </dgm:ptLst>
  <dgm:cxnLst>
    <dgm:cxn modelId="{0BAB4523-1003-4CD0-9C48-F17787B5F047}" srcId="{4755439F-1800-4B4C-9316-0315D8155821}" destId="{E81D6E8F-BEAA-4EB2-8B11-2982547277FB}" srcOrd="4" destOrd="0" parTransId="{A42ACF5D-94B7-44F4-8F70-0460A2FDAC7C}" sibTransId="{606DAC4D-2E7F-460F-8A84-AF064789545F}"/>
    <dgm:cxn modelId="{8C058669-EA69-4539-ADAC-EAA52F7773B5}" srcId="{4755439F-1800-4B4C-9316-0315D8155821}" destId="{59E3FD18-38B1-4B61-87D6-FCBB07A8DE33}" srcOrd="2" destOrd="0" parTransId="{4D2C5925-03FB-443F-9027-AF22F42CBC60}" sibTransId="{F0783028-EF54-45E1-9965-6CCBB47DE6DE}"/>
    <dgm:cxn modelId="{3DE85DC3-CB3E-4DDD-AA2A-1D99CAB30662}" type="presOf" srcId="{A019411D-7EE1-4032-B7B5-08A4B14BD89D}" destId="{682085D5-AF60-4626-9924-CB37D53A0AD2}" srcOrd="1" destOrd="0" presId="urn:microsoft.com/office/officeart/2005/8/layout/vProcess5"/>
    <dgm:cxn modelId="{BFB00393-3526-4168-9D69-624D12EFE0A3}" srcId="{4755439F-1800-4B4C-9316-0315D8155821}" destId="{AF62DFB4-14A6-46F5-BF4A-D85A44EA6B8B}" srcOrd="0" destOrd="0" parTransId="{85D5AA8C-B160-4E42-91B4-B6E3C0DA36DC}" sibTransId="{6290E4D5-A814-4C15-A5C3-BC7F70662502}"/>
    <dgm:cxn modelId="{B63FE596-F3A3-4B2C-AB66-7BF7FC53FAAB}" type="presOf" srcId="{ED02EE52-7573-4014-9DF2-D8D3A3A0C06F}" destId="{092B65E5-F68C-4778-A5E5-8F5E1DE01CD2}" srcOrd="0" destOrd="0" presId="urn:microsoft.com/office/officeart/2005/8/layout/vProcess5"/>
    <dgm:cxn modelId="{66BD6C81-7DF2-46F7-BFB2-C8895285E623}" type="presOf" srcId="{59E3FD18-38B1-4B61-87D6-FCBB07A8DE33}" destId="{CBB6B29C-43BC-4A7A-8674-97D2F86EC749}" srcOrd="1" destOrd="0" presId="urn:microsoft.com/office/officeart/2005/8/layout/vProcess5"/>
    <dgm:cxn modelId="{F7016EBF-F022-424A-BC48-C336BFA4A1C1}" type="presOf" srcId="{7F37CDAF-916C-4EC0-ACC3-B0A074EB9575}" destId="{7B5C254F-9A15-4327-A302-BB1FA0D4045A}" srcOrd="0" destOrd="0" presId="urn:microsoft.com/office/officeart/2005/8/layout/vProcess5"/>
    <dgm:cxn modelId="{CAC6745D-CA0E-4935-8E9B-5BA486C63994}" type="presOf" srcId="{A019411D-7EE1-4032-B7B5-08A4B14BD89D}" destId="{7EC72DBB-B0CB-4A49-ABF3-7CED13B676ED}" srcOrd="0" destOrd="0" presId="urn:microsoft.com/office/officeart/2005/8/layout/vProcess5"/>
    <dgm:cxn modelId="{60E45C36-8C9C-48FE-B356-B09DF9056AFC}" type="presOf" srcId="{24420BCF-C2E5-4498-8641-CEFA855A36D0}" destId="{07FB87CD-528A-41FB-8BFC-3B3442D0B7B1}" srcOrd="0" destOrd="0" presId="urn:microsoft.com/office/officeart/2005/8/layout/vProcess5"/>
    <dgm:cxn modelId="{EB320351-3B41-4B42-BE30-E8EF3206E97D}" srcId="{4755439F-1800-4B4C-9316-0315D8155821}" destId="{A019411D-7EE1-4032-B7B5-08A4B14BD89D}" srcOrd="3" destOrd="0" parTransId="{F0DDE020-4DB6-4E95-AFDC-FB785EF05A38}" sibTransId="{ED02EE52-7573-4014-9DF2-D8D3A3A0C06F}"/>
    <dgm:cxn modelId="{272FA135-36CD-49AD-98EA-8C30B4F73501}" type="presOf" srcId="{4755439F-1800-4B4C-9316-0315D8155821}" destId="{E6933179-DA63-4BFB-8782-6CC3F9A2CF35}" srcOrd="0" destOrd="0" presId="urn:microsoft.com/office/officeart/2005/8/layout/vProcess5"/>
    <dgm:cxn modelId="{F33AE4BD-92E2-404A-8625-051A26AA89A2}" type="presOf" srcId="{AF62DFB4-14A6-46F5-BF4A-D85A44EA6B8B}" destId="{F01AB60A-3200-490B-9E2B-B4B8FC001CC0}" srcOrd="0" destOrd="0" presId="urn:microsoft.com/office/officeart/2005/8/layout/vProcess5"/>
    <dgm:cxn modelId="{83EA4174-1D47-4C32-8970-2465F2A71129}" srcId="{4755439F-1800-4B4C-9316-0315D8155821}" destId="{7F37CDAF-916C-4EC0-ACC3-B0A074EB9575}" srcOrd="1" destOrd="0" parTransId="{22B65226-DCAA-4A7E-A595-E8E41E92D94A}" sibTransId="{24420BCF-C2E5-4498-8641-CEFA855A36D0}"/>
    <dgm:cxn modelId="{698B74B2-7340-493E-A87F-3B291AD122A1}" type="presOf" srcId="{E81D6E8F-BEAA-4EB2-8B11-2982547277FB}" destId="{21BEA3C6-AF8E-4835-B11C-FC8D79956463}" srcOrd="0" destOrd="0" presId="urn:microsoft.com/office/officeart/2005/8/layout/vProcess5"/>
    <dgm:cxn modelId="{93902EF4-5872-46DB-89D0-6DB956A0C3C6}" type="presOf" srcId="{7F37CDAF-916C-4EC0-ACC3-B0A074EB9575}" destId="{2B6CCC31-2868-467F-A8A9-CE514AAD7103}" srcOrd="1" destOrd="0" presId="urn:microsoft.com/office/officeart/2005/8/layout/vProcess5"/>
    <dgm:cxn modelId="{1BB36C89-D56F-4454-82E9-B9F92F5C80A5}" type="presOf" srcId="{E81D6E8F-BEAA-4EB2-8B11-2982547277FB}" destId="{76DD6621-4C01-4FE2-AB6B-44233C03F38C}" srcOrd="1" destOrd="0" presId="urn:microsoft.com/office/officeart/2005/8/layout/vProcess5"/>
    <dgm:cxn modelId="{A9A8E15C-A03F-477B-B942-ACC06CADE5DF}" type="presOf" srcId="{AF62DFB4-14A6-46F5-BF4A-D85A44EA6B8B}" destId="{5BCDFD7D-E749-41FB-B9F6-626B2C67799D}" srcOrd="1" destOrd="0" presId="urn:microsoft.com/office/officeart/2005/8/layout/vProcess5"/>
    <dgm:cxn modelId="{B215B69B-7E23-461F-AC3C-C0ECE34C39FA}" type="presOf" srcId="{6290E4D5-A814-4C15-A5C3-BC7F70662502}" destId="{EDC5074E-89DD-4B11-A217-37BDDD523B64}" srcOrd="0" destOrd="0" presId="urn:microsoft.com/office/officeart/2005/8/layout/vProcess5"/>
    <dgm:cxn modelId="{14928B2F-0892-4CA1-BB99-BE15D2A14330}" type="presOf" srcId="{59E3FD18-38B1-4B61-87D6-FCBB07A8DE33}" destId="{5F9D84A6-F003-452A-BD46-1554968E8F2A}" srcOrd="0" destOrd="0" presId="urn:microsoft.com/office/officeart/2005/8/layout/vProcess5"/>
    <dgm:cxn modelId="{FC66D696-8016-4420-910B-0270BA953CE7}" type="presOf" srcId="{F0783028-EF54-45E1-9965-6CCBB47DE6DE}" destId="{20CA3C19-FA73-4C97-BF76-3B8704AB0D50}" srcOrd="0" destOrd="0" presId="urn:microsoft.com/office/officeart/2005/8/layout/vProcess5"/>
    <dgm:cxn modelId="{62D06D81-968A-49B7-AB33-132F8CAE9E60}" type="presParOf" srcId="{E6933179-DA63-4BFB-8782-6CC3F9A2CF35}" destId="{AF9362CB-A470-4142-88CD-881F0CC07B30}" srcOrd="0" destOrd="0" presId="urn:microsoft.com/office/officeart/2005/8/layout/vProcess5"/>
    <dgm:cxn modelId="{76F63686-69EA-4C04-A137-53619936A39C}" type="presParOf" srcId="{E6933179-DA63-4BFB-8782-6CC3F9A2CF35}" destId="{F01AB60A-3200-490B-9E2B-B4B8FC001CC0}" srcOrd="1" destOrd="0" presId="urn:microsoft.com/office/officeart/2005/8/layout/vProcess5"/>
    <dgm:cxn modelId="{5EFACC08-6E47-4CD9-A0D6-6AF1129A23DE}" type="presParOf" srcId="{E6933179-DA63-4BFB-8782-6CC3F9A2CF35}" destId="{7B5C254F-9A15-4327-A302-BB1FA0D4045A}" srcOrd="2" destOrd="0" presId="urn:microsoft.com/office/officeart/2005/8/layout/vProcess5"/>
    <dgm:cxn modelId="{D3733241-8B03-4F10-9AA0-D6C20B459452}" type="presParOf" srcId="{E6933179-DA63-4BFB-8782-6CC3F9A2CF35}" destId="{5F9D84A6-F003-452A-BD46-1554968E8F2A}" srcOrd="3" destOrd="0" presId="urn:microsoft.com/office/officeart/2005/8/layout/vProcess5"/>
    <dgm:cxn modelId="{50AA20EE-3CE0-436F-A954-D0E89C0483B8}" type="presParOf" srcId="{E6933179-DA63-4BFB-8782-6CC3F9A2CF35}" destId="{7EC72DBB-B0CB-4A49-ABF3-7CED13B676ED}" srcOrd="4" destOrd="0" presId="urn:microsoft.com/office/officeart/2005/8/layout/vProcess5"/>
    <dgm:cxn modelId="{EF5DF6F6-2153-47A8-87C8-C720A97328E1}" type="presParOf" srcId="{E6933179-DA63-4BFB-8782-6CC3F9A2CF35}" destId="{21BEA3C6-AF8E-4835-B11C-FC8D79956463}" srcOrd="5" destOrd="0" presId="urn:microsoft.com/office/officeart/2005/8/layout/vProcess5"/>
    <dgm:cxn modelId="{74173CEE-D2BF-4332-8C45-6441677A189F}" type="presParOf" srcId="{E6933179-DA63-4BFB-8782-6CC3F9A2CF35}" destId="{EDC5074E-89DD-4B11-A217-37BDDD523B64}" srcOrd="6" destOrd="0" presId="urn:microsoft.com/office/officeart/2005/8/layout/vProcess5"/>
    <dgm:cxn modelId="{E833E579-9769-44DB-B208-F412996FE9F3}" type="presParOf" srcId="{E6933179-DA63-4BFB-8782-6CC3F9A2CF35}" destId="{07FB87CD-528A-41FB-8BFC-3B3442D0B7B1}" srcOrd="7" destOrd="0" presId="urn:microsoft.com/office/officeart/2005/8/layout/vProcess5"/>
    <dgm:cxn modelId="{1E1102E6-B37C-4A2A-B789-F4BC8558A4B3}" type="presParOf" srcId="{E6933179-DA63-4BFB-8782-6CC3F9A2CF35}" destId="{20CA3C19-FA73-4C97-BF76-3B8704AB0D50}" srcOrd="8" destOrd="0" presId="urn:microsoft.com/office/officeart/2005/8/layout/vProcess5"/>
    <dgm:cxn modelId="{BEC09E46-8513-4BED-B467-6C64E46CF0DB}" type="presParOf" srcId="{E6933179-DA63-4BFB-8782-6CC3F9A2CF35}" destId="{092B65E5-F68C-4778-A5E5-8F5E1DE01CD2}" srcOrd="9" destOrd="0" presId="urn:microsoft.com/office/officeart/2005/8/layout/vProcess5"/>
    <dgm:cxn modelId="{1F182F1F-A1D2-4401-85E0-9ADA6A94F349}" type="presParOf" srcId="{E6933179-DA63-4BFB-8782-6CC3F9A2CF35}" destId="{5BCDFD7D-E749-41FB-B9F6-626B2C67799D}" srcOrd="10" destOrd="0" presId="urn:microsoft.com/office/officeart/2005/8/layout/vProcess5"/>
    <dgm:cxn modelId="{47A1A0BA-4B58-4FA7-9E3B-A3F3FB75A313}" type="presParOf" srcId="{E6933179-DA63-4BFB-8782-6CC3F9A2CF35}" destId="{2B6CCC31-2868-467F-A8A9-CE514AAD7103}" srcOrd="11" destOrd="0" presId="urn:microsoft.com/office/officeart/2005/8/layout/vProcess5"/>
    <dgm:cxn modelId="{E9C79298-E1CF-45A6-85AF-704FEEADF93C}" type="presParOf" srcId="{E6933179-DA63-4BFB-8782-6CC3F9A2CF35}" destId="{CBB6B29C-43BC-4A7A-8674-97D2F86EC749}" srcOrd="12" destOrd="0" presId="urn:microsoft.com/office/officeart/2005/8/layout/vProcess5"/>
    <dgm:cxn modelId="{C51F19FE-5027-4813-A3D0-F597EEF1EC35}" type="presParOf" srcId="{E6933179-DA63-4BFB-8782-6CC3F9A2CF35}" destId="{682085D5-AF60-4626-9924-CB37D53A0AD2}" srcOrd="13" destOrd="0" presId="urn:microsoft.com/office/officeart/2005/8/layout/vProcess5"/>
    <dgm:cxn modelId="{D105DA51-F3D4-4410-8390-E89D9B2021AC}" type="presParOf" srcId="{E6933179-DA63-4BFB-8782-6CC3F9A2CF35}" destId="{76DD6621-4C01-4FE2-AB6B-44233C03F38C}" srcOrd="14"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55439F-1800-4B4C-9316-0315D8155821}" type="doc">
      <dgm:prSet loTypeId="urn:microsoft.com/office/officeart/2005/8/layout/vProcess5" loCatId="process" qsTypeId="urn:microsoft.com/office/officeart/2005/8/quickstyle/simple1#6" qsCatId="simple" csTypeId="urn:microsoft.com/office/officeart/2005/8/colors/accent1_1" csCatId="accent1" phldr="1"/>
      <dgm:spPr/>
      <dgm:t>
        <a:bodyPr/>
        <a:lstStyle/>
        <a:p>
          <a:endParaRPr lang="el-GR"/>
        </a:p>
      </dgm:t>
    </dgm:pt>
    <dgm:pt modelId="{AF62DFB4-14A6-46F5-BF4A-D85A44EA6B8B}">
      <dgm:prSet custT="1"/>
      <dgm:spPr>
        <a:ln w="76200"/>
      </dgm:spPr>
      <dgm:t>
        <a:bodyPr/>
        <a:lstStyle/>
        <a:p>
          <a:r>
            <a:rPr lang="el-GR" sz="2000" dirty="0"/>
            <a:t>Της συμμόρφωσης με τα </a:t>
          </a:r>
          <a:r>
            <a:rPr lang="el-GR" sz="2000" b="1" dirty="0"/>
            <a:t>κριτήρια επιλογής</a:t>
          </a:r>
        </a:p>
      </dgm:t>
    </dgm:pt>
    <dgm:pt modelId="{85D5AA8C-B160-4E42-91B4-B6E3C0DA36DC}" type="parTrans" cxnId="{BFB00393-3526-4168-9D69-624D12EFE0A3}">
      <dgm:prSet/>
      <dgm:spPr/>
      <dgm:t>
        <a:bodyPr/>
        <a:lstStyle/>
        <a:p>
          <a:endParaRPr lang="el-GR"/>
        </a:p>
      </dgm:t>
    </dgm:pt>
    <dgm:pt modelId="{6290E4D5-A814-4C15-A5C3-BC7F70662502}" type="sibTrans" cxnId="{BFB00393-3526-4168-9D69-624D12EFE0A3}">
      <dgm:prSet/>
      <dgm:spPr/>
      <dgm:t>
        <a:bodyPr/>
        <a:lstStyle/>
        <a:p>
          <a:endParaRPr lang="el-GR"/>
        </a:p>
      </dgm:t>
    </dgm:pt>
    <dgm:pt modelId="{59E3FD18-38B1-4B61-87D6-FCBB07A8DE33}">
      <dgm:prSet custT="1"/>
      <dgm:spPr/>
      <dgm:t>
        <a:bodyPr/>
        <a:lstStyle/>
        <a:p>
          <a:r>
            <a:rPr lang="el-GR" sz="2100" b="1" dirty="0"/>
            <a:t>Τίτλοι Σπουδών και Εμπειρία</a:t>
          </a:r>
        </a:p>
      </dgm:t>
    </dgm:pt>
    <dgm:pt modelId="{4D2C5925-03FB-443F-9027-AF22F42CBC60}" type="parTrans" cxnId="{8C058669-EA69-4539-ADAC-EAA52F7773B5}">
      <dgm:prSet/>
      <dgm:spPr/>
      <dgm:t>
        <a:bodyPr/>
        <a:lstStyle/>
        <a:p>
          <a:endParaRPr lang="el-GR"/>
        </a:p>
      </dgm:t>
    </dgm:pt>
    <dgm:pt modelId="{F0783028-EF54-45E1-9965-6CCBB47DE6DE}" type="sibTrans" cxnId="{8C058669-EA69-4539-ADAC-EAA52F7773B5}">
      <dgm:prSet/>
      <dgm:spPr/>
      <dgm:t>
        <a:bodyPr/>
        <a:lstStyle/>
        <a:p>
          <a:endParaRPr lang="el-GR"/>
        </a:p>
      </dgm:t>
    </dgm:pt>
    <dgm:pt modelId="{A019411D-7EE1-4032-B7B5-08A4B14BD89D}">
      <dgm:prSet custT="1"/>
      <dgm:spPr/>
      <dgm:t>
        <a:bodyPr/>
        <a:lstStyle/>
        <a:p>
          <a:r>
            <a:rPr lang="el-GR" sz="2100" b="1" dirty="0" smtClean="0"/>
            <a:t>Προστασία περιβάλλοντος, εξοικονόμηση ενέργειας &amp; ύδατος</a:t>
          </a:r>
          <a:endParaRPr lang="el-GR" sz="2100" b="1" dirty="0"/>
        </a:p>
      </dgm:t>
    </dgm:pt>
    <dgm:pt modelId="{F0DDE020-4DB6-4E95-AFDC-FB785EF05A38}" type="parTrans" cxnId="{EB320351-3B41-4B42-BE30-E8EF3206E97D}">
      <dgm:prSet/>
      <dgm:spPr/>
      <dgm:t>
        <a:bodyPr/>
        <a:lstStyle/>
        <a:p>
          <a:endParaRPr lang="el-GR"/>
        </a:p>
      </dgm:t>
    </dgm:pt>
    <dgm:pt modelId="{ED02EE52-7573-4014-9DF2-D8D3A3A0C06F}" type="sibTrans" cxnId="{EB320351-3B41-4B42-BE30-E8EF3206E97D}">
      <dgm:prSet/>
      <dgm:spPr/>
      <dgm:t>
        <a:bodyPr/>
        <a:lstStyle/>
        <a:p>
          <a:endParaRPr lang="el-GR"/>
        </a:p>
      </dgm:t>
    </dgm:pt>
    <dgm:pt modelId="{2C7E5D5B-9494-4D93-B114-ECA584CFC0A3}">
      <dgm:prSet custT="1"/>
      <dgm:spPr/>
      <dgm:t>
        <a:bodyPr/>
        <a:lstStyle/>
        <a:p>
          <a:r>
            <a:rPr lang="el-GR" sz="2100" b="1" dirty="0" smtClean="0"/>
            <a:t>Εφαρμογή συστημάτων διαχείρισης ποιότητας</a:t>
          </a:r>
          <a:endParaRPr lang="el-GR" sz="2100" b="1" dirty="0"/>
        </a:p>
      </dgm:t>
    </dgm:pt>
    <dgm:pt modelId="{881A681F-3F0C-46CD-A03D-FA9D58DEBFA9}" type="parTrans" cxnId="{DAF07F90-8117-4899-9A32-D99841CF09BD}">
      <dgm:prSet/>
      <dgm:spPr/>
      <dgm:t>
        <a:bodyPr/>
        <a:lstStyle/>
        <a:p>
          <a:endParaRPr lang="el-GR"/>
        </a:p>
      </dgm:t>
    </dgm:pt>
    <dgm:pt modelId="{D3EA425A-F3DC-4809-BFCB-7FA9DA26F8A1}" type="sibTrans" cxnId="{DAF07F90-8117-4899-9A32-D99841CF09BD}">
      <dgm:prSet/>
      <dgm:spPr/>
      <dgm:t>
        <a:bodyPr/>
        <a:lstStyle/>
        <a:p>
          <a:endParaRPr lang="el-GR"/>
        </a:p>
      </dgm:t>
    </dgm:pt>
    <dgm:pt modelId="{094D923F-5768-4E41-BC3C-45B182F94E1E}">
      <dgm:prSet/>
      <dgm:spPr/>
      <dgm:t>
        <a:bodyPr/>
        <a:lstStyle/>
        <a:p>
          <a:endParaRPr lang="el-GR"/>
        </a:p>
      </dgm:t>
    </dgm:pt>
    <dgm:pt modelId="{E63E5F0B-BDE4-4142-AE9C-3AAA1EE615B4}" type="parTrans" cxnId="{65FDA29C-B50C-44BC-B496-B65B6928D353}">
      <dgm:prSet/>
      <dgm:spPr/>
      <dgm:t>
        <a:bodyPr/>
        <a:lstStyle/>
        <a:p>
          <a:endParaRPr lang="el-GR"/>
        </a:p>
      </dgm:t>
    </dgm:pt>
    <dgm:pt modelId="{F5374100-EAB8-48A8-A2BD-96A7CF0686B7}" type="sibTrans" cxnId="{65FDA29C-B50C-44BC-B496-B65B6928D353}">
      <dgm:prSet/>
      <dgm:spPr/>
      <dgm:t>
        <a:bodyPr/>
        <a:lstStyle/>
        <a:p>
          <a:endParaRPr lang="el-GR"/>
        </a:p>
      </dgm:t>
    </dgm:pt>
    <dgm:pt modelId="{7F37CDAF-916C-4EC0-ACC3-B0A074EB9575}">
      <dgm:prSet phldrT="[Κείμενο]" custT="1"/>
      <dgm:spPr/>
      <dgm:t>
        <a:bodyPr anchor="ctr" anchorCtr="0"/>
        <a:lstStyle/>
        <a:p>
          <a:r>
            <a:rPr lang="el-GR" sz="2100" b="1" dirty="0" smtClean="0"/>
            <a:t>Καινοτομία</a:t>
          </a:r>
          <a:endParaRPr lang="el-GR" sz="2100" dirty="0"/>
        </a:p>
      </dgm:t>
    </dgm:pt>
    <dgm:pt modelId="{24420BCF-C2E5-4498-8641-CEFA855A36D0}" type="sibTrans" cxnId="{83EA4174-1D47-4C32-8970-2465F2A71129}">
      <dgm:prSet/>
      <dgm:spPr/>
      <dgm:t>
        <a:bodyPr/>
        <a:lstStyle/>
        <a:p>
          <a:endParaRPr lang="el-GR"/>
        </a:p>
      </dgm:t>
    </dgm:pt>
    <dgm:pt modelId="{22B65226-DCAA-4A7E-A595-E8E41E92D94A}" type="parTrans" cxnId="{83EA4174-1D47-4C32-8970-2465F2A71129}">
      <dgm:prSet/>
      <dgm:spPr/>
      <dgm:t>
        <a:bodyPr/>
        <a:lstStyle/>
        <a:p>
          <a:endParaRPr lang="el-GR"/>
        </a:p>
      </dgm:t>
    </dgm:pt>
    <dgm:pt modelId="{E6933179-DA63-4BFB-8782-6CC3F9A2CF35}" type="pres">
      <dgm:prSet presAssocID="{4755439F-1800-4B4C-9316-0315D8155821}" presName="outerComposite" presStyleCnt="0">
        <dgm:presLayoutVars>
          <dgm:chMax val="5"/>
          <dgm:dir/>
          <dgm:resizeHandles val="exact"/>
        </dgm:presLayoutVars>
      </dgm:prSet>
      <dgm:spPr/>
      <dgm:t>
        <a:bodyPr/>
        <a:lstStyle/>
        <a:p>
          <a:endParaRPr lang="el-GR"/>
        </a:p>
      </dgm:t>
    </dgm:pt>
    <dgm:pt modelId="{AF9362CB-A470-4142-88CD-881F0CC07B30}" type="pres">
      <dgm:prSet presAssocID="{4755439F-1800-4B4C-9316-0315D8155821}" presName="dummyMaxCanvas" presStyleCnt="0">
        <dgm:presLayoutVars/>
      </dgm:prSet>
      <dgm:spPr/>
    </dgm:pt>
    <dgm:pt modelId="{49389A73-DB7B-467E-A08F-9A40A0AA8643}" type="pres">
      <dgm:prSet presAssocID="{4755439F-1800-4B4C-9316-0315D8155821}" presName="FiveNodes_1" presStyleLbl="node1" presStyleIdx="0" presStyleCnt="5">
        <dgm:presLayoutVars>
          <dgm:bulletEnabled val="1"/>
        </dgm:presLayoutVars>
      </dgm:prSet>
      <dgm:spPr/>
      <dgm:t>
        <a:bodyPr/>
        <a:lstStyle/>
        <a:p>
          <a:endParaRPr lang="el-GR"/>
        </a:p>
      </dgm:t>
    </dgm:pt>
    <dgm:pt modelId="{B303D5F2-4E6A-47A3-B348-4B2FA50EABE2}" type="pres">
      <dgm:prSet presAssocID="{4755439F-1800-4B4C-9316-0315D8155821}" presName="FiveNodes_2" presStyleLbl="node1" presStyleIdx="1" presStyleCnt="5">
        <dgm:presLayoutVars>
          <dgm:bulletEnabled val="1"/>
        </dgm:presLayoutVars>
      </dgm:prSet>
      <dgm:spPr/>
      <dgm:t>
        <a:bodyPr/>
        <a:lstStyle/>
        <a:p>
          <a:endParaRPr lang="el-GR"/>
        </a:p>
      </dgm:t>
    </dgm:pt>
    <dgm:pt modelId="{4C9E6BDC-C133-49BE-9A2D-22F32D4500A1}" type="pres">
      <dgm:prSet presAssocID="{4755439F-1800-4B4C-9316-0315D8155821}" presName="FiveNodes_3" presStyleLbl="node1" presStyleIdx="2" presStyleCnt="5">
        <dgm:presLayoutVars>
          <dgm:bulletEnabled val="1"/>
        </dgm:presLayoutVars>
      </dgm:prSet>
      <dgm:spPr/>
      <dgm:t>
        <a:bodyPr/>
        <a:lstStyle/>
        <a:p>
          <a:endParaRPr lang="el-GR"/>
        </a:p>
      </dgm:t>
    </dgm:pt>
    <dgm:pt modelId="{9F05F640-4BCB-4F42-9ECF-16CEF22E03F9}" type="pres">
      <dgm:prSet presAssocID="{4755439F-1800-4B4C-9316-0315D8155821}" presName="FiveNodes_4" presStyleLbl="node1" presStyleIdx="3" presStyleCnt="5">
        <dgm:presLayoutVars>
          <dgm:bulletEnabled val="1"/>
        </dgm:presLayoutVars>
      </dgm:prSet>
      <dgm:spPr/>
      <dgm:t>
        <a:bodyPr/>
        <a:lstStyle/>
        <a:p>
          <a:endParaRPr lang="el-GR"/>
        </a:p>
      </dgm:t>
    </dgm:pt>
    <dgm:pt modelId="{2BA14689-4078-4CBB-ADB0-6C139FA7C22A}" type="pres">
      <dgm:prSet presAssocID="{4755439F-1800-4B4C-9316-0315D8155821}" presName="FiveNodes_5" presStyleLbl="node1" presStyleIdx="4" presStyleCnt="5">
        <dgm:presLayoutVars>
          <dgm:bulletEnabled val="1"/>
        </dgm:presLayoutVars>
      </dgm:prSet>
      <dgm:spPr/>
      <dgm:t>
        <a:bodyPr/>
        <a:lstStyle/>
        <a:p>
          <a:endParaRPr lang="el-GR"/>
        </a:p>
      </dgm:t>
    </dgm:pt>
    <dgm:pt modelId="{5DDC517E-3616-48D7-BBB4-76009359A165}" type="pres">
      <dgm:prSet presAssocID="{4755439F-1800-4B4C-9316-0315D8155821}" presName="FiveConn_1-2" presStyleLbl="fgAccFollowNode1" presStyleIdx="0" presStyleCnt="4">
        <dgm:presLayoutVars>
          <dgm:bulletEnabled val="1"/>
        </dgm:presLayoutVars>
      </dgm:prSet>
      <dgm:spPr/>
      <dgm:t>
        <a:bodyPr/>
        <a:lstStyle/>
        <a:p>
          <a:endParaRPr lang="el-GR"/>
        </a:p>
      </dgm:t>
    </dgm:pt>
    <dgm:pt modelId="{E4E4B698-0137-47CA-8608-1C1F9E9AA843}" type="pres">
      <dgm:prSet presAssocID="{4755439F-1800-4B4C-9316-0315D8155821}" presName="FiveConn_2-3" presStyleLbl="fgAccFollowNode1" presStyleIdx="1" presStyleCnt="4">
        <dgm:presLayoutVars>
          <dgm:bulletEnabled val="1"/>
        </dgm:presLayoutVars>
      </dgm:prSet>
      <dgm:spPr/>
      <dgm:t>
        <a:bodyPr/>
        <a:lstStyle/>
        <a:p>
          <a:endParaRPr lang="el-GR"/>
        </a:p>
      </dgm:t>
    </dgm:pt>
    <dgm:pt modelId="{755A063C-B5E1-4D07-963F-CD6D1050F35F}" type="pres">
      <dgm:prSet presAssocID="{4755439F-1800-4B4C-9316-0315D8155821}" presName="FiveConn_3-4" presStyleLbl="fgAccFollowNode1" presStyleIdx="2" presStyleCnt="4">
        <dgm:presLayoutVars>
          <dgm:bulletEnabled val="1"/>
        </dgm:presLayoutVars>
      </dgm:prSet>
      <dgm:spPr/>
      <dgm:t>
        <a:bodyPr/>
        <a:lstStyle/>
        <a:p>
          <a:endParaRPr lang="el-GR"/>
        </a:p>
      </dgm:t>
    </dgm:pt>
    <dgm:pt modelId="{371677DF-9DA3-40D5-AAB7-5258ED829A7A}" type="pres">
      <dgm:prSet presAssocID="{4755439F-1800-4B4C-9316-0315D8155821}" presName="FiveConn_4-5" presStyleLbl="fgAccFollowNode1" presStyleIdx="3" presStyleCnt="4">
        <dgm:presLayoutVars>
          <dgm:bulletEnabled val="1"/>
        </dgm:presLayoutVars>
      </dgm:prSet>
      <dgm:spPr/>
      <dgm:t>
        <a:bodyPr/>
        <a:lstStyle/>
        <a:p>
          <a:endParaRPr lang="el-GR"/>
        </a:p>
      </dgm:t>
    </dgm:pt>
    <dgm:pt modelId="{15F4777E-B50A-40A7-8C54-A9C6FA565F0B}" type="pres">
      <dgm:prSet presAssocID="{4755439F-1800-4B4C-9316-0315D8155821}" presName="FiveNodes_1_text" presStyleLbl="node1" presStyleIdx="4" presStyleCnt="5">
        <dgm:presLayoutVars>
          <dgm:bulletEnabled val="1"/>
        </dgm:presLayoutVars>
      </dgm:prSet>
      <dgm:spPr/>
      <dgm:t>
        <a:bodyPr/>
        <a:lstStyle/>
        <a:p>
          <a:endParaRPr lang="el-GR"/>
        </a:p>
      </dgm:t>
    </dgm:pt>
    <dgm:pt modelId="{BAB6A806-F331-4EDD-9D56-B44426809BB3}" type="pres">
      <dgm:prSet presAssocID="{4755439F-1800-4B4C-9316-0315D8155821}" presName="FiveNodes_2_text" presStyleLbl="node1" presStyleIdx="4" presStyleCnt="5">
        <dgm:presLayoutVars>
          <dgm:bulletEnabled val="1"/>
        </dgm:presLayoutVars>
      </dgm:prSet>
      <dgm:spPr/>
      <dgm:t>
        <a:bodyPr/>
        <a:lstStyle/>
        <a:p>
          <a:endParaRPr lang="el-GR"/>
        </a:p>
      </dgm:t>
    </dgm:pt>
    <dgm:pt modelId="{D787C59B-C8E0-4F52-8EAD-28B808FC8839}" type="pres">
      <dgm:prSet presAssocID="{4755439F-1800-4B4C-9316-0315D8155821}" presName="FiveNodes_3_text" presStyleLbl="node1" presStyleIdx="4" presStyleCnt="5">
        <dgm:presLayoutVars>
          <dgm:bulletEnabled val="1"/>
        </dgm:presLayoutVars>
      </dgm:prSet>
      <dgm:spPr/>
      <dgm:t>
        <a:bodyPr/>
        <a:lstStyle/>
        <a:p>
          <a:endParaRPr lang="el-GR"/>
        </a:p>
      </dgm:t>
    </dgm:pt>
    <dgm:pt modelId="{505E27BB-6F27-431F-A90D-2BF0DE9CF10A}" type="pres">
      <dgm:prSet presAssocID="{4755439F-1800-4B4C-9316-0315D8155821}" presName="FiveNodes_4_text" presStyleLbl="node1" presStyleIdx="4" presStyleCnt="5">
        <dgm:presLayoutVars>
          <dgm:bulletEnabled val="1"/>
        </dgm:presLayoutVars>
      </dgm:prSet>
      <dgm:spPr/>
      <dgm:t>
        <a:bodyPr/>
        <a:lstStyle/>
        <a:p>
          <a:endParaRPr lang="el-GR"/>
        </a:p>
      </dgm:t>
    </dgm:pt>
    <dgm:pt modelId="{9B16AB50-7DE3-451F-AC3E-F0F2BCA835E6}" type="pres">
      <dgm:prSet presAssocID="{4755439F-1800-4B4C-9316-0315D8155821}" presName="FiveNodes_5_text" presStyleLbl="node1" presStyleIdx="4" presStyleCnt="5">
        <dgm:presLayoutVars>
          <dgm:bulletEnabled val="1"/>
        </dgm:presLayoutVars>
      </dgm:prSet>
      <dgm:spPr/>
      <dgm:t>
        <a:bodyPr/>
        <a:lstStyle/>
        <a:p>
          <a:endParaRPr lang="el-GR"/>
        </a:p>
      </dgm:t>
    </dgm:pt>
  </dgm:ptLst>
  <dgm:cxnLst>
    <dgm:cxn modelId="{94C7C6BC-6B6C-4E4A-8E20-B71A95FF571B}" type="presOf" srcId="{59E3FD18-38B1-4B61-87D6-FCBB07A8DE33}" destId="{D787C59B-C8E0-4F52-8EAD-28B808FC8839}" srcOrd="1" destOrd="0" presId="urn:microsoft.com/office/officeart/2005/8/layout/vProcess5"/>
    <dgm:cxn modelId="{8C058669-EA69-4539-ADAC-EAA52F7773B5}" srcId="{4755439F-1800-4B4C-9316-0315D8155821}" destId="{59E3FD18-38B1-4B61-87D6-FCBB07A8DE33}" srcOrd="2" destOrd="0" parTransId="{4D2C5925-03FB-443F-9027-AF22F42CBC60}" sibTransId="{F0783028-EF54-45E1-9965-6CCBB47DE6DE}"/>
    <dgm:cxn modelId="{BFB00393-3526-4168-9D69-624D12EFE0A3}" srcId="{4755439F-1800-4B4C-9316-0315D8155821}" destId="{AF62DFB4-14A6-46F5-BF4A-D85A44EA6B8B}" srcOrd="0" destOrd="0" parTransId="{85D5AA8C-B160-4E42-91B4-B6E3C0DA36DC}" sibTransId="{6290E4D5-A814-4C15-A5C3-BC7F70662502}"/>
    <dgm:cxn modelId="{7F80CEAC-0CCE-4C93-8E1A-D61FB6D6DFDE}" type="presOf" srcId="{24420BCF-C2E5-4498-8641-CEFA855A36D0}" destId="{E4E4B698-0137-47CA-8608-1C1F9E9AA843}" srcOrd="0" destOrd="0" presId="urn:microsoft.com/office/officeart/2005/8/layout/vProcess5"/>
    <dgm:cxn modelId="{35BC7914-DC04-4907-94D4-3BE72D9CEF62}" type="presOf" srcId="{7F37CDAF-916C-4EC0-ACC3-B0A074EB9575}" destId="{B303D5F2-4E6A-47A3-B348-4B2FA50EABE2}" srcOrd="0" destOrd="0" presId="urn:microsoft.com/office/officeart/2005/8/layout/vProcess5"/>
    <dgm:cxn modelId="{2C5F4020-B4AB-4468-AD1F-9D3F3FD324C8}" type="presOf" srcId="{2C7E5D5B-9494-4D93-B114-ECA584CFC0A3}" destId="{9B16AB50-7DE3-451F-AC3E-F0F2BCA835E6}" srcOrd="1" destOrd="0" presId="urn:microsoft.com/office/officeart/2005/8/layout/vProcess5"/>
    <dgm:cxn modelId="{EB320351-3B41-4B42-BE30-E8EF3206E97D}" srcId="{4755439F-1800-4B4C-9316-0315D8155821}" destId="{A019411D-7EE1-4032-B7B5-08A4B14BD89D}" srcOrd="3" destOrd="0" parTransId="{F0DDE020-4DB6-4E95-AFDC-FB785EF05A38}" sibTransId="{ED02EE52-7573-4014-9DF2-D8D3A3A0C06F}"/>
    <dgm:cxn modelId="{B05B6DFE-CE5A-4DFA-9D03-9B6798A751B4}" type="presOf" srcId="{4755439F-1800-4B4C-9316-0315D8155821}" destId="{E6933179-DA63-4BFB-8782-6CC3F9A2CF35}" srcOrd="0" destOrd="0" presId="urn:microsoft.com/office/officeart/2005/8/layout/vProcess5"/>
    <dgm:cxn modelId="{D21F23B1-B8B9-4808-9FDC-F9A48B9AB585}" type="presOf" srcId="{AF62DFB4-14A6-46F5-BF4A-D85A44EA6B8B}" destId="{49389A73-DB7B-467E-A08F-9A40A0AA8643}" srcOrd="0" destOrd="0" presId="urn:microsoft.com/office/officeart/2005/8/layout/vProcess5"/>
    <dgm:cxn modelId="{83EA4174-1D47-4C32-8970-2465F2A71129}" srcId="{4755439F-1800-4B4C-9316-0315D8155821}" destId="{7F37CDAF-916C-4EC0-ACC3-B0A074EB9575}" srcOrd="1" destOrd="0" parTransId="{22B65226-DCAA-4A7E-A595-E8E41E92D94A}" sibTransId="{24420BCF-C2E5-4498-8641-CEFA855A36D0}"/>
    <dgm:cxn modelId="{543B984C-C886-4EE3-804C-F314AC0023D1}" type="presOf" srcId="{7F37CDAF-916C-4EC0-ACC3-B0A074EB9575}" destId="{BAB6A806-F331-4EDD-9D56-B44426809BB3}" srcOrd="1" destOrd="0" presId="urn:microsoft.com/office/officeart/2005/8/layout/vProcess5"/>
    <dgm:cxn modelId="{978B3853-BEF5-4529-AA41-3A28629195E4}" type="presOf" srcId="{ED02EE52-7573-4014-9DF2-D8D3A3A0C06F}" destId="{371677DF-9DA3-40D5-AAB7-5258ED829A7A}" srcOrd="0" destOrd="0" presId="urn:microsoft.com/office/officeart/2005/8/layout/vProcess5"/>
    <dgm:cxn modelId="{5834840C-26A8-43C6-9FA2-1A95C5E7CF95}" type="presOf" srcId="{6290E4D5-A814-4C15-A5C3-BC7F70662502}" destId="{5DDC517E-3616-48D7-BBB4-76009359A165}" srcOrd="0" destOrd="0" presId="urn:microsoft.com/office/officeart/2005/8/layout/vProcess5"/>
    <dgm:cxn modelId="{38E309F9-C0A5-4AD1-8B43-6B1E1EE7B53A}" type="presOf" srcId="{2C7E5D5B-9494-4D93-B114-ECA584CFC0A3}" destId="{2BA14689-4078-4CBB-ADB0-6C139FA7C22A}" srcOrd="0" destOrd="0" presId="urn:microsoft.com/office/officeart/2005/8/layout/vProcess5"/>
    <dgm:cxn modelId="{65FDA29C-B50C-44BC-B496-B65B6928D353}" srcId="{4755439F-1800-4B4C-9316-0315D8155821}" destId="{094D923F-5768-4E41-BC3C-45B182F94E1E}" srcOrd="5" destOrd="0" parTransId="{E63E5F0B-BDE4-4142-AE9C-3AAA1EE615B4}" sibTransId="{F5374100-EAB8-48A8-A2BD-96A7CF0686B7}"/>
    <dgm:cxn modelId="{1C949CF3-51FA-463D-B6C1-1145F913DD8B}" type="presOf" srcId="{A019411D-7EE1-4032-B7B5-08A4B14BD89D}" destId="{9F05F640-4BCB-4F42-9ECF-16CEF22E03F9}" srcOrd="0" destOrd="0" presId="urn:microsoft.com/office/officeart/2005/8/layout/vProcess5"/>
    <dgm:cxn modelId="{71074D4F-E622-43C3-8E09-68175B1B3129}" type="presOf" srcId="{A019411D-7EE1-4032-B7B5-08A4B14BD89D}" destId="{505E27BB-6F27-431F-A90D-2BF0DE9CF10A}" srcOrd="1" destOrd="0" presId="urn:microsoft.com/office/officeart/2005/8/layout/vProcess5"/>
    <dgm:cxn modelId="{6E2EDCD3-15C1-4BA2-BD47-E1DE9B99D863}" type="presOf" srcId="{F0783028-EF54-45E1-9965-6CCBB47DE6DE}" destId="{755A063C-B5E1-4D07-963F-CD6D1050F35F}" srcOrd="0" destOrd="0" presId="urn:microsoft.com/office/officeart/2005/8/layout/vProcess5"/>
    <dgm:cxn modelId="{DAF07F90-8117-4899-9A32-D99841CF09BD}" srcId="{4755439F-1800-4B4C-9316-0315D8155821}" destId="{2C7E5D5B-9494-4D93-B114-ECA584CFC0A3}" srcOrd="4" destOrd="0" parTransId="{881A681F-3F0C-46CD-A03D-FA9D58DEBFA9}" sibTransId="{D3EA425A-F3DC-4809-BFCB-7FA9DA26F8A1}"/>
    <dgm:cxn modelId="{2282D3FD-94E1-4835-8D46-F5F23D7362CC}" type="presOf" srcId="{59E3FD18-38B1-4B61-87D6-FCBB07A8DE33}" destId="{4C9E6BDC-C133-49BE-9A2D-22F32D4500A1}" srcOrd="0" destOrd="0" presId="urn:microsoft.com/office/officeart/2005/8/layout/vProcess5"/>
    <dgm:cxn modelId="{7D4A9C96-0813-4BCD-9B6C-24BC6F628013}" type="presOf" srcId="{AF62DFB4-14A6-46F5-BF4A-D85A44EA6B8B}" destId="{15F4777E-B50A-40A7-8C54-A9C6FA565F0B}" srcOrd="1" destOrd="0" presId="urn:microsoft.com/office/officeart/2005/8/layout/vProcess5"/>
    <dgm:cxn modelId="{A0061F58-4BF5-45AE-B606-D7899FB6672A}" type="presParOf" srcId="{E6933179-DA63-4BFB-8782-6CC3F9A2CF35}" destId="{AF9362CB-A470-4142-88CD-881F0CC07B30}" srcOrd="0" destOrd="0" presId="urn:microsoft.com/office/officeart/2005/8/layout/vProcess5"/>
    <dgm:cxn modelId="{682FF15E-E0BF-4686-B056-B609825AF769}" type="presParOf" srcId="{E6933179-DA63-4BFB-8782-6CC3F9A2CF35}" destId="{49389A73-DB7B-467E-A08F-9A40A0AA8643}" srcOrd="1" destOrd="0" presId="urn:microsoft.com/office/officeart/2005/8/layout/vProcess5"/>
    <dgm:cxn modelId="{35A43CAD-4DC9-429F-B65E-2B80A07A47ED}" type="presParOf" srcId="{E6933179-DA63-4BFB-8782-6CC3F9A2CF35}" destId="{B303D5F2-4E6A-47A3-B348-4B2FA50EABE2}" srcOrd="2" destOrd="0" presId="urn:microsoft.com/office/officeart/2005/8/layout/vProcess5"/>
    <dgm:cxn modelId="{E11C6D92-7A45-48B2-A361-0D05613DBF8A}" type="presParOf" srcId="{E6933179-DA63-4BFB-8782-6CC3F9A2CF35}" destId="{4C9E6BDC-C133-49BE-9A2D-22F32D4500A1}" srcOrd="3" destOrd="0" presId="urn:microsoft.com/office/officeart/2005/8/layout/vProcess5"/>
    <dgm:cxn modelId="{239110B6-891D-4C7B-A240-196677CE555C}" type="presParOf" srcId="{E6933179-DA63-4BFB-8782-6CC3F9A2CF35}" destId="{9F05F640-4BCB-4F42-9ECF-16CEF22E03F9}" srcOrd="4" destOrd="0" presId="urn:microsoft.com/office/officeart/2005/8/layout/vProcess5"/>
    <dgm:cxn modelId="{BE9B371F-6202-4AC7-A1B0-421F8A19EC27}" type="presParOf" srcId="{E6933179-DA63-4BFB-8782-6CC3F9A2CF35}" destId="{2BA14689-4078-4CBB-ADB0-6C139FA7C22A}" srcOrd="5" destOrd="0" presId="urn:microsoft.com/office/officeart/2005/8/layout/vProcess5"/>
    <dgm:cxn modelId="{9D7F9443-C8DD-4C81-B8C6-16B921AA0818}" type="presParOf" srcId="{E6933179-DA63-4BFB-8782-6CC3F9A2CF35}" destId="{5DDC517E-3616-48D7-BBB4-76009359A165}" srcOrd="6" destOrd="0" presId="urn:microsoft.com/office/officeart/2005/8/layout/vProcess5"/>
    <dgm:cxn modelId="{2E77CF93-3D65-4176-8D2D-C042D4037F08}" type="presParOf" srcId="{E6933179-DA63-4BFB-8782-6CC3F9A2CF35}" destId="{E4E4B698-0137-47CA-8608-1C1F9E9AA843}" srcOrd="7" destOrd="0" presId="urn:microsoft.com/office/officeart/2005/8/layout/vProcess5"/>
    <dgm:cxn modelId="{43EBAB04-9E67-4670-B99B-8BEF776B6B90}" type="presParOf" srcId="{E6933179-DA63-4BFB-8782-6CC3F9A2CF35}" destId="{755A063C-B5E1-4D07-963F-CD6D1050F35F}" srcOrd="8" destOrd="0" presId="urn:microsoft.com/office/officeart/2005/8/layout/vProcess5"/>
    <dgm:cxn modelId="{DD910261-88BC-47CB-A2FA-666E51F7C0A3}" type="presParOf" srcId="{E6933179-DA63-4BFB-8782-6CC3F9A2CF35}" destId="{371677DF-9DA3-40D5-AAB7-5258ED829A7A}" srcOrd="9" destOrd="0" presId="urn:microsoft.com/office/officeart/2005/8/layout/vProcess5"/>
    <dgm:cxn modelId="{A3F2B221-D137-405C-BB73-0F80BE8C695F}" type="presParOf" srcId="{E6933179-DA63-4BFB-8782-6CC3F9A2CF35}" destId="{15F4777E-B50A-40A7-8C54-A9C6FA565F0B}" srcOrd="10" destOrd="0" presId="urn:microsoft.com/office/officeart/2005/8/layout/vProcess5"/>
    <dgm:cxn modelId="{442D06D8-17BC-4C5C-BD1D-4563EB1217E3}" type="presParOf" srcId="{E6933179-DA63-4BFB-8782-6CC3F9A2CF35}" destId="{BAB6A806-F331-4EDD-9D56-B44426809BB3}" srcOrd="11" destOrd="0" presId="urn:microsoft.com/office/officeart/2005/8/layout/vProcess5"/>
    <dgm:cxn modelId="{21FD8457-809A-4611-ACBC-BDADF2AD8A37}" type="presParOf" srcId="{E6933179-DA63-4BFB-8782-6CC3F9A2CF35}" destId="{D787C59B-C8E0-4F52-8EAD-28B808FC8839}" srcOrd="12" destOrd="0" presId="urn:microsoft.com/office/officeart/2005/8/layout/vProcess5"/>
    <dgm:cxn modelId="{7983A459-E1DA-45FC-8A07-0B016F9CED5C}" type="presParOf" srcId="{E6933179-DA63-4BFB-8782-6CC3F9A2CF35}" destId="{505E27BB-6F27-431F-A90D-2BF0DE9CF10A}" srcOrd="13" destOrd="0" presId="urn:microsoft.com/office/officeart/2005/8/layout/vProcess5"/>
    <dgm:cxn modelId="{1A21C215-CB35-4B2B-A21F-739D55F4276F}" type="presParOf" srcId="{E6933179-DA63-4BFB-8782-6CC3F9A2CF35}" destId="{9B16AB50-7DE3-451F-AC3E-F0F2BCA835E6}" srcOrd="14"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55439F-1800-4B4C-9316-0315D8155821}" type="doc">
      <dgm:prSet loTypeId="urn:microsoft.com/office/officeart/2005/8/layout/vProcess5" loCatId="process" qsTypeId="urn:microsoft.com/office/officeart/2005/8/quickstyle/simple1#7" qsCatId="simple" csTypeId="urn:microsoft.com/office/officeart/2005/8/colors/accent1_1" csCatId="accent1" phldr="1"/>
      <dgm:spPr/>
      <dgm:t>
        <a:bodyPr/>
        <a:lstStyle/>
        <a:p>
          <a:endParaRPr lang="el-GR"/>
        </a:p>
      </dgm:t>
    </dgm:pt>
    <dgm:pt modelId="{AF62DFB4-14A6-46F5-BF4A-D85A44EA6B8B}">
      <dgm:prSet custT="1"/>
      <dgm:spPr>
        <a:ln w="76200"/>
      </dgm:spPr>
      <dgm:t>
        <a:bodyPr/>
        <a:lstStyle/>
        <a:p>
          <a:r>
            <a:rPr lang="el-GR" sz="2000" dirty="0"/>
            <a:t>Της συμμόρφωσης με τα </a:t>
          </a:r>
          <a:r>
            <a:rPr lang="el-GR" sz="2000" b="1" dirty="0"/>
            <a:t>κριτήρια επιλογής</a:t>
          </a:r>
        </a:p>
      </dgm:t>
    </dgm:pt>
    <dgm:pt modelId="{85D5AA8C-B160-4E42-91B4-B6E3C0DA36DC}" type="parTrans" cxnId="{BFB00393-3526-4168-9D69-624D12EFE0A3}">
      <dgm:prSet/>
      <dgm:spPr/>
      <dgm:t>
        <a:bodyPr/>
        <a:lstStyle/>
        <a:p>
          <a:endParaRPr lang="el-GR"/>
        </a:p>
      </dgm:t>
    </dgm:pt>
    <dgm:pt modelId="{6290E4D5-A814-4C15-A5C3-BC7F70662502}" type="sibTrans" cxnId="{BFB00393-3526-4168-9D69-624D12EFE0A3}">
      <dgm:prSet/>
      <dgm:spPr/>
      <dgm:t>
        <a:bodyPr/>
        <a:lstStyle/>
        <a:p>
          <a:endParaRPr lang="el-GR"/>
        </a:p>
      </dgm:t>
    </dgm:pt>
    <dgm:pt modelId="{7F37CDAF-916C-4EC0-ACC3-B0A074EB9575}">
      <dgm:prSet phldrT="[Κείμενο]" custT="1"/>
      <dgm:spPr/>
      <dgm:t>
        <a:bodyPr anchor="ctr" anchorCtr="0"/>
        <a:lstStyle/>
        <a:p>
          <a:r>
            <a:rPr lang="el-GR" sz="2100" b="1" dirty="0" smtClean="0"/>
            <a:t>Ιδιότητα επαγγελματία αγρότη και δασεργάτη</a:t>
          </a:r>
          <a:endParaRPr lang="el-GR" sz="2100" dirty="0"/>
        </a:p>
      </dgm:t>
    </dgm:pt>
    <dgm:pt modelId="{22B65226-DCAA-4A7E-A595-E8E41E92D94A}" type="parTrans" cxnId="{83EA4174-1D47-4C32-8970-2465F2A71129}">
      <dgm:prSet/>
      <dgm:spPr/>
      <dgm:t>
        <a:bodyPr/>
        <a:lstStyle/>
        <a:p>
          <a:endParaRPr lang="el-GR"/>
        </a:p>
      </dgm:t>
    </dgm:pt>
    <dgm:pt modelId="{24420BCF-C2E5-4498-8641-CEFA855A36D0}" type="sibTrans" cxnId="{83EA4174-1D47-4C32-8970-2465F2A71129}">
      <dgm:prSet/>
      <dgm:spPr/>
      <dgm:t>
        <a:bodyPr/>
        <a:lstStyle/>
        <a:p>
          <a:endParaRPr lang="el-GR"/>
        </a:p>
      </dgm:t>
    </dgm:pt>
    <dgm:pt modelId="{59E3FD18-38B1-4B61-87D6-FCBB07A8DE33}">
      <dgm:prSet custT="1"/>
      <dgm:spPr/>
      <dgm:t>
        <a:bodyPr/>
        <a:lstStyle/>
        <a:p>
          <a:r>
            <a:rPr lang="el-GR" sz="2100" b="1" dirty="0" smtClean="0"/>
            <a:t>Πρώτες ύλες και παραγωγή προϊόντων ποιότητας</a:t>
          </a:r>
          <a:endParaRPr lang="el-GR" sz="2100" b="1" dirty="0"/>
        </a:p>
      </dgm:t>
    </dgm:pt>
    <dgm:pt modelId="{4D2C5925-03FB-443F-9027-AF22F42CBC60}" type="parTrans" cxnId="{8C058669-EA69-4539-ADAC-EAA52F7773B5}">
      <dgm:prSet/>
      <dgm:spPr/>
      <dgm:t>
        <a:bodyPr/>
        <a:lstStyle/>
        <a:p>
          <a:endParaRPr lang="el-GR"/>
        </a:p>
      </dgm:t>
    </dgm:pt>
    <dgm:pt modelId="{F0783028-EF54-45E1-9965-6CCBB47DE6DE}" type="sibTrans" cxnId="{8C058669-EA69-4539-ADAC-EAA52F7773B5}">
      <dgm:prSet/>
      <dgm:spPr/>
      <dgm:t>
        <a:bodyPr/>
        <a:lstStyle/>
        <a:p>
          <a:endParaRPr lang="el-GR"/>
        </a:p>
      </dgm:t>
    </dgm:pt>
    <dgm:pt modelId="{A019411D-7EE1-4032-B7B5-08A4B14BD89D}">
      <dgm:prSet custT="1"/>
      <dgm:spPr/>
      <dgm:t>
        <a:bodyPr/>
        <a:lstStyle/>
        <a:p>
          <a:r>
            <a:rPr lang="el-GR" sz="2100" b="1" dirty="0" smtClean="0"/>
            <a:t>Σύσταση φορέα</a:t>
          </a:r>
          <a:endParaRPr lang="el-GR" sz="2100" b="1" dirty="0"/>
        </a:p>
      </dgm:t>
    </dgm:pt>
    <dgm:pt modelId="{F0DDE020-4DB6-4E95-AFDC-FB785EF05A38}" type="parTrans" cxnId="{EB320351-3B41-4B42-BE30-E8EF3206E97D}">
      <dgm:prSet/>
      <dgm:spPr/>
      <dgm:t>
        <a:bodyPr/>
        <a:lstStyle/>
        <a:p>
          <a:endParaRPr lang="el-GR"/>
        </a:p>
      </dgm:t>
    </dgm:pt>
    <dgm:pt modelId="{ED02EE52-7573-4014-9DF2-D8D3A3A0C06F}" type="sibTrans" cxnId="{EB320351-3B41-4B42-BE30-E8EF3206E97D}">
      <dgm:prSet/>
      <dgm:spPr/>
      <dgm:t>
        <a:bodyPr/>
        <a:lstStyle/>
        <a:p>
          <a:endParaRPr lang="el-GR"/>
        </a:p>
      </dgm:t>
    </dgm:pt>
    <dgm:pt modelId="{2C7E5D5B-9494-4D93-B114-ECA584CFC0A3}">
      <dgm:prSet custT="1"/>
      <dgm:spPr/>
      <dgm:t>
        <a:bodyPr/>
        <a:lstStyle/>
        <a:p>
          <a:r>
            <a:rPr lang="el-GR" sz="2100" b="1" dirty="0" smtClean="0"/>
            <a:t>Ειδικά κριτήρια – προτεραιότητες ανά </a:t>
          </a:r>
          <a:r>
            <a:rPr lang="el-GR" sz="2100" b="1" dirty="0" err="1" smtClean="0"/>
            <a:t>υποδράση</a:t>
          </a:r>
          <a:endParaRPr lang="el-GR" sz="2100" b="1" dirty="0"/>
        </a:p>
      </dgm:t>
    </dgm:pt>
    <dgm:pt modelId="{881A681F-3F0C-46CD-A03D-FA9D58DEBFA9}" type="parTrans" cxnId="{DAF07F90-8117-4899-9A32-D99841CF09BD}">
      <dgm:prSet/>
      <dgm:spPr/>
      <dgm:t>
        <a:bodyPr/>
        <a:lstStyle/>
        <a:p>
          <a:endParaRPr lang="el-GR"/>
        </a:p>
      </dgm:t>
    </dgm:pt>
    <dgm:pt modelId="{D3EA425A-F3DC-4809-BFCB-7FA9DA26F8A1}" type="sibTrans" cxnId="{DAF07F90-8117-4899-9A32-D99841CF09BD}">
      <dgm:prSet/>
      <dgm:spPr/>
      <dgm:t>
        <a:bodyPr/>
        <a:lstStyle/>
        <a:p>
          <a:endParaRPr lang="el-GR"/>
        </a:p>
      </dgm:t>
    </dgm:pt>
    <dgm:pt modelId="{094D923F-5768-4E41-BC3C-45B182F94E1E}">
      <dgm:prSet/>
      <dgm:spPr/>
      <dgm:t>
        <a:bodyPr/>
        <a:lstStyle/>
        <a:p>
          <a:endParaRPr lang="el-GR" dirty="0"/>
        </a:p>
      </dgm:t>
    </dgm:pt>
    <dgm:pt modelId="{E63E5F0B-BDE4-4142-AE9C-3AAA1EE615B4}" type="parTrans" cxnId="{65FDA29C-B50C-44BC-B496-B65B6928D353}">
      <dgm:prSet/>
      <dgm:spPr/>
      <dgm:t>
        <a:bodyPr/>
        <a:lstStyle/>
        <a:p>
          <a:endParaRPr lang="el-GR"/>
        </a:p>
      </dgm:t>
    </dgm:pt>
    <dgm:pt modelId="{F5374100-EAB8-48A8-A2BD-96A7CF0686B7}" type="sibTrans" cxnId="{65FDA29C-B50C-44BC-B496-B65B6928D353}">
      <dgm:prSet/>
      <dgm:spPr/>
      <dgm:t>
        <a:bodyPr/>
        <a:lstStyle/>
        <a:p>
          <a:endParaRPr lang="el-GR"/>
        </a:p>
      </dgm:t>
    </dgm:pt>
    <dgm:pt modelId="{E6933179-DA63-4BFB-8782-6CC3F9A2CF35}" type="pres">
      <dgm:prSet presAssocID="{4755439F-1800-4B4C-9316-0315D8155821}" presName="outerComposite" presStyleCnt="0">
        <dgm:presLayoutVars>
          <dgm:chMax val="5"/>
          <dgm:dir/>
          <dgm:resizeHandles val="exact"/>
        </dgm:presLayoutVars>
      </dgm:prSet>
      <dgm:spPr/>
      <dgm:t>
        <a:bodyPr/>
        <a:lstStyle/>
        <a:p>
          <a:endParaRPr lang="el-GR"/>
        </a:p>
      </dgm:t>
    </dgm:pt>
    <dgm:pt modelId="{AF9362CB-A470-4142-88CD-881F0CC07B30}" type="pres">
      <dgm:prSet presAssocID="{4755439F-1800-4B4C-9316-0315D8155821}" presName="dummyMaxCanvas" presStyleCnt="0">
        <dgm:presLayoutVars/>
      </dgm:prSet>
      <dgm:spPr/>
    </dgm:pt>
    <dgm:pt modelId="{49389A73-DB7B-467E-A08F-9A40A0AA8643}" type="pres">
      <dgm:prSet presAssocID="{4755439F-1800-4B4C-9316-0315D8155821}" presName="FiveNodes_1" presStyleLbl="node1" presStyleIdx="0" presStyleCnt="5">
        <dgm:presLayoutVars>
          <dgm:bulletEnabled val="1"/>
        </dgm:presLayoutVars>
      </dgm:prSet>
      <dgm:spPr/>
      <dgm:t>
        <a:bodyPr/>
        <a:lstStyle/>
        <a:p>
          <a:endParaRPr lang="el-GR"/>
        </a:p>
      </dgm:t>
    </dgm:pt>
    <dgm:pt modelId="{B303D5F2-4E6A-47A3-B348-4B2FA50EABE2}" type="pres">
      <dgm:prSet presAssocID="{4755439F-1800-4B4C-9316-0315D8155821}" presName="FiveNodes_2" presStyleLbl="node1" presStyleIdx="1" presStyleCnt="5">
        <dgm:presLayoutVars>
          <dgm:bulletEnabled val="1"/>
        </dgm:presLayoutVars>
      </dgm:prSet>
      <dgm:spPr/>
      <dgm:t>
        <a:bodyPr/>
        <a:lstStyle/>
        <a:p>
          <a:endParaRPr lang="el-GR"/>
        </a:p>
      </dgm:t>
    </dgm:pt>
    <dgm:pt modelId="{4C9E6BDC-C133-49BE-9A2D-22F32D4500A1}" type="pres">
      <dgm:prSet presAssocID="{4755439F-1800-4B4C-9316-0315D8155821}" presName="FiveNodes_3" presStyleLbl="node1" presStyleIdx="2" presStyleCnt="5">
        <dgm:presLayoutVars>
          <dgm:bulletEnabled val="1"/>
        </dgm:presLayoutVars>
      </dgm:prSet>
      <dgm:spPr/>
      <dgm:t>
        <a:bodyPr/>
        <a:lstStyle/>
        <a:p>
          <a:endParaRPr lang="el-GR"/>
        </a:p>
      </dgm:t>
    </dgm:pt>
    <dgm:pt modelId="{9F05F640-4BCB-4F42-9ECF-16CEF22E03F9}" type="pres">
      <dgm:prSet presAssocID="{4755439F-1800-4B4C-9316-0315D8155821}" presName="FiveNodes_4" presStyleLbl="node1" presStyleIdx="3" presStyleCnt="5">
        <dgm:presLayoutVars>
          <dgm:bulletEnabled val="1"/>
        </dgm:presLayoutVars>
      </dgm:prSet>
      <dgm:spPr/>
      <dgm:t>
        <a:bodyPr/>
        <a:lstStyle/>
        <a:p>
          <a:endParaRPr lang="el-GR"/>
        </a:p>
      </dgm:t>
    </dgm:pt>
    <dgm:pt modelId="{2BA14689-4078-4CBB-ADB0-6C139FA7C22A}" type="pres">
      <dgm:prSet presAssocID="{4755439F-1800-4B4C-9316-0315D8155821}" presName="FiveNodes_5" presStyleLbl="node1" presStyleIdx="4" presStyleCnt="5">
        <dgm:presLayoutVars>
          <dgm:bulletEnabled val="1"/>
        </dgm:presLayoutVars>
      </dgm:prSet>
      <dgm:spPr/>
      <dgm:t>
        <a:bodyPr/>
        <a:lstStyle/>
        <a:p>
          <a:endParaRPr lang="el-GR"/>
        </a:p>
      </dgm:t>
    </dgm:pt>
    <dgm:pt modelId="{5DDC517E-3616-48D7-BBB4-76009359A165}" type="pres">
      <dgm:prSet presAssocID="{4755439F-1800-4B4C-9316-0315D8155821}" presName="FiveConn_1-2" presStyleLbl="fgAccFollowNode1" presStyleIdx="0" presStyleCnt="4">
        <dgm:presLayoutVars>
          <dgm:bulletEnabled val="1"/>
        </dgm:presLayoutVars>
      </dgm:prSet>
      <dgm:spPr/>
      <dgm:t>
        <a:bodyPr/>
        <a:lstStyle/>
        <a:p>
          <a:endParaRPr lang="el-GR"/>
        </a:p>
      </dgm:t>
    </dgm:pt>
    <dgm:pt modelId="{E4E4B698-0137-47CA-8608-1C1F9E9AA843}" type="pres">
      <dgm:prSet presAssocID="{4755439F-1800-4B4C-9316-0315D8155821}" presName="FiveConn_2-3" presStyleLbl="fgAccFollowNode1" presStyleIdx="1" presStyleCnt="4">
        <dgm:presLayoutVars>
          <dgm:bulletEnabled val="1"/>
        </dgm:presLayoutVars>
      </dgm:prSet>
      <dgm:spPr/>
      <dgm:t>
        <a:bodyPr/>
        <a:lstStyle/>
        <a:p>
          <a:endParaRPr lang="el-GR"/>
        </a:p>
      </dgm:t>
    </dgm:pt>
    <dgm:pt modelId="{755A063C-B5E1-4D07-963F-CD6D1050F35F}" type="pres">
      <dgm:prSet presAssocID="{4755439F-1800-4B4C-9316-0315D8155821}" presName="FiveConn_3-4" presStyleLbl="fgAccFollowNode1" presStyleIdx="2" presStyleCnt="4">
        <dgm:presLayoutVars>
          <dgm:bulletEnabled val="1"/>
        </dgm:presLayoutVars>
      </dgm:prSet>
      <dgm:spPr/>
      <dgm:t>
        <a:bodyPr/>
        <a:lstStyle/>
        <a:p>
          <a:endParaRPr lang="el-GR"/>
        </a:p>
      </dgm:t>
    </dgm:pt>
    <dgm:pt modelId="{371677DF-9DA3-40D5-AAB7-5258ED829A7A}" type="pres">
      <dgm:prSet presAssocID="{4755439F-1800-4B4C-9316-0315D8155821}" presName="FiveConn_4-5" presStyleLbl="fgAccFollowNode1" presStyleIdx="3" presStyleCnt="4">
        <dgm:presLayoutVars>
          <dgm:bulletEnabled val="1"/>
        </dgm:presLayoutVars>
      </dgm:prSet>
      <dgm:spPr/>
      <dgm:t>
        <a:bodyPr/>
        <a:lstStyle/>
        <a:p>
          <a:endParaRPr lang="el-GR"/>
        </a:p>
      </dgm:t>
    </dgm:pt>
    <dgm:pt modelId="{15F4777E-B50A-40A7-8C54-A9C6FA565F0B}" type="pres">
      <dgm:prSet presAssocID="{4755439F-1800-4B4C-9316-0315D8155821}" presName="FiveNodes_1_text" presStyleLbl="node1" presStyleIdx="4" presStyleCnt="5">
        <dgm:presLayoutVars>
          <dgm:bulletEnabled val="1"/>
        </dgm:presLayoutVars>
      </dgm:prSet>
      <dgm:spPr/>
      <dgm:t>
        <a:bodyPr/>
        <a:lstStyle/>
        <a:p>
          <a:endParaRPr lang="el-GR"/>
        </a:p>
      </dgm:t>
    </dgm:pt>
    <dgm:pt modelId="{BAB6A806-F331-4EDD-9D56-B44426809BB3}" type="pres">
      <dgm:prSet presAssocID="{4755439F-1800-4B4C-9316-0315D8155821}" presName="FiveNodes_2_text" presStyleLbl="node1" presStyleIdx="4" presStyleCnt="5">
        <dgm:presLayoutVars>
          <dgm:bulletEnabled val="1"/>
        </dgm:presLayoutVars>
      </dgm:prSet>
      <dgm:spPr/>
      <dgm:t>
        <a:bodyPr/>
        <a:lstStyle/>
        <a:p>
          <a:endParaRPr lang="el-GR"/>
        </a:p>
      </dgm:t>
    </dgm:pt>
    <dgm:pt modelId="{D787C59B-C8E0-4F52-8EAD-28B808FC8839}" type="pres">
      <dgm:prSet presAssocID="{4755439F-1800-4B4C-9316-0315D8155821}" presName="FiveNodes_3_text" presStyleLbl="node1" presStyleIdx="4" presStyleCnt="5">
        <dgm:presLayoutVars>
          <dgm:bulletEnabled val="1"/>
        </dgm:presLayoutVars>
      </dgm:prSet>
      <dgm:spPr/>
      <dgm:t>
        <a:bodyPr/>
        <a:lstStyle/>
        <a:p>
          <a:endParaRPr lang="el-GR"/>
        </a:p>
      </dgm:t>
    </dgm:pt>
    <dgm:pt modelId="{505E27BB-6F27-431F-A90D-2BF0DE9CF10A}" type="pres">
      <dgm:prSet presAssocID="{4755439F-1800-4B4C-9316-0315D8155821}" presName="FiveNodes_4_text" presStyleLbl="node1" presStyleIdx="4" presStyleCnt="5">
        <dgm:presLayoutVars>
          <dgm:bulletEnabled val="1"/>
        </dgm:presLayoutVars>
      </dgm:prSet>
      <dgm:spPr/>
      <dgm:t>
        <a:bodyPr/>
        <a:lstStyle/>
        <a:p>
          <a:endParaRPr lang="el-GR"/>
        </a:p>
      </dgm:t>
    </dgm:pt>
    <dgm:pt modelId="{9B16AB50-7DE3-451F-AC3E-F0F2BCA835E6}" type="pres">
      <dgm:prSet presAssocID="{4755439F-1800-4B4C-9316-0315D8155821}" presName="FiveNodes_5_text" presStyleLbl="node1" presStyleIdx="4" presStyleCnt="5">
        <dgm:presLayoutVars>
          <dgm:bulletEnabled val="1"/>
        </dgm:presLayoutVars>
      </dgm:prSet>
      <dgm:spPr/>
      <dgm:t>
        <a:bodyPr/>
        <a:lstStyle/>
        <a:p>
          <a:endParaRPr lang="el-GR"/>
        </a:p>
      </dgm:t>
    </dgm:pt>
  </dgm:ptLst>
  <dgm:cxnLst>
    <dgm:cxn modelId="{2FC656ED-9A47-454E-847D-E08AE1E13D6D}" type="presOf" srcId="{7F37CDAF-916C-4EC0-ACC3-B0A074EB9575}" destId="{B303D5F2-4E6A-47A3-B348-4B2FA50EABE2}" srcOrd="0" destOrd="0" presId="urn:microsoft.com/office/officeart/2005/8/layout/vProcess5"/>
    <dgm:cxn modelId="{8C058669-EA69-4539-ADAC-EAA52F7773B5}" srcId="{4755439F-1800-4B4C-9316-0315D8155821}" destId="{59E3FD18-38B1-4B61-87D6-FCBB07A8DE33}" srcOrd="2" destOrd="0" parTransId="{4D2C5925-03FB-443F-9027-AF22F42CBC60}" sibTransId="{F0783028-EF54-45E1-9965-6CCBB47DE6DE}"/>
    <dgm:cxn modelId="{72E422D5-6575-4FAD-9919-8D46C2E868EC}" type="presOf" srcId="{A019411D-7EE1-4032-B7B5-08A4B14BD89D}" destId="{505E27BB-6F27-431F-A90D-2BF0DE9CF10A}" srcOrd="1" destOrd="0" presId="urn:microsoft.com/office/officeart/2005/8/layout/vProcess5"/>
    <dgm:cxn modelId="{BFB00393-3526-4168-9D69-624D12EFE0A3}" srcId="{4755439F-1800-4B4C-9316-0315D8155821}" destId="{AF62DFB4-14A6-46F5-BF4A-D85A44EA6B8B}" srcOrd="0" destOrd="0" parTransId="{85D5AA8C-B160-4E42-91B4-B6E3C0DA36DC}" sibTransId="{6290E4D5-A814-4C15-A5C3-BC7F70662502}"/>
    <dgm:cxn modelId="{82A60892-BEB8-4B23-8720-00DE9C17F933}" type="presOf" srcId="{F0783028-EF54-45E1-9965-6CCBB47DE6DE}" destId="{755A063C-B5E1-4D07-963F-CD6D1050F35F}" srcOrd="0" destOrd="0" presId="urn:microsoft.com/office/officeart/2005/8/layout/vProcess5"/>
    <dgm:cxn modelId="{23E3D8AB-F0CA-457E-82D7-4DF6319C2544}" type="presOf" srcId="{A019411D-7EE1-4032-B7B5-08A4B14BD89D}" destId="{9F05F640-4BCB-4F42-9ECF-16CEF22E03F9}" srcOrd="0" destOrd="0" presId="urn:microsoft.com/office/officeart/2005/8/layout/vProcess5"/>
    <dgm:cxn modelId="{5EFAD87E-8240-460C-9112-6A5CC66B9A5E}" type="presOf" srcId="{24420BCF-C2E5-4498-8641-CEFA855A36D0}" destId="{E4E4B698-0137-47CA-8608-1C1F9E9AA843}" srcOrd="0" destOrd="0" presId="urn:microsoft.com/office/officeart/2005/8/layout/vProcess5"/>
    <dgm:cxn modelId="{9F845FCF-BCF1-4A45-B2D6-BFB2EDA86B2A}" type="presOf" srcId="{6290E4D5-A814-4C15-A5C3-BC7F70662502}" destId="{5DDC517E-3616-48D7-BBB4-76009359A165}" srcOrd="0" destOrd="0" presId="urn:microsoft.com/office/officeart/2005/8/layout/vProcess5"/>
    <dgm:cxn modelId="{58517B0F-77DF-41FF-AD98-E498B0870BF4}" type="presOf" srcId="{4755439F-1800-4B4C-9316-0315D8155821}" destId="{E6933179-DA63-4BFB-8782-6CC3F9A2CF35}" srcOrd="0" destOrd="0" presId="urn:microsoft.com/office/officeart/2005/8/layout/vProcess5"/>
    <dgm:cxn modelId="{28C9D25C-CCD1-4C10-B12F-9D169B9F5A82}" type="presOf" srcId="{59E3FD18-38B1-4B61-87D6-FCBB07A8DE33}" destId="{D787C59B-C8E0-4F52-8EAD-28B808FC8839}" srcOrd="1" destOrd="0" presId="urn:microsoft.com/office/officeart/2005/8/layout/vProcess5"/>
    <dgm:cxn modelId="{CA722B7A-73D3-40E1-B452-375333A5FA92}" type="presOf" srcId="{7F37CDAF-916C-4EC0-ACC3-B0A074EB9575}" destId="{BAB6A806-F331-4EDD-9D56-B44426809BB3}" srcOrd="1" destOrd="0" presId="urn:microsoft.com/office/officeart/2005/8/layout/vProcess5"/>
    <dgm:cxn modelId="{D3627FA4-A350-4F96-9ED3-DEF01BE46986}" type="presOf" srcId="{ED02EE52-7573-4014-9DF2-D8D3A3A0C06F}" destId="{371677DF-9DA3-40D5-AAB7-5258ED829A7A}" srcOrd="0" destOrd="0" presId="urn:microsoft.com/office/officeart/2005/8/layout/vProcess5"/>
    <dgm:cxn modelId="{EB320351-3B41-4B42-BE30-E8EF3206E97D}" srcId="{4755439F-1800-4B4C-9316-0315D8155821}" destId="{A019411D-7EE1-4032-B7B5-08A4B14BD89D}" srcOrd="3" destOrd="0" parTransId="{F0DDE020-4DB6-4E95-AFDC-FB785EF05A38}" sibTransId="{ED02EE52-7573-4014-9DF2-D8D3A3A0C06F}"/>
    <dgm:cxn modelId="{65207A81-E0ED-401B-ABC0-DDEDEED5342E}" type="presOf" srcId="{2C7E5D5B-9494-4D93-B114-ECA584CFC0A3}" destId="{2BA14689-4078-4CBB-ADB0-6C139FA7C22A}" srcOrd="0" destOrd="0" presId="urn:microsoft.com/office/officeart/2005/8/layout/vProcess5"/>
    <dgm:cxn modelId="{83EA4174-1D47-4C32-8970-2465F2A71129}" srcId="{4755439F-1800-4B4C-9316-0315D8155821}" destId="{7F37CDAF-916C-4EC0-ACC3-B0A074EB9575}" srcOrd="1" destOrd="0" parTransId="{22B65226-DCAA-4A7E-A595-E8E41E92D94A}" sibTransId="{24420BCF-C2E5-4498-8641-CEFA855A36D0}"/>
    <dgm:cxn modelId="{0C1FA584-6354-4AB6-A307-3158A94E6BDD}" type="presOf" srcId="{59E3FD18-38B1-4B61-87D6-FCBB07A8DE33}" destId="{4C9E6BDC-C133-49BE-9A2D-22F32D4500A1}" srcOrd="0" destOrd="0" presId="urn:microsoft.com/office/officeart/2005/8/layout/vProcess5"/>
    <dgm:cxn modelId="{65FDA29C-B50C-44BC-B496-B65B6928D353}" srcId="{4755439F-1800-4B4C-9316-0315D8155821}" destId="{094D923F-5768-4E41-BC3C-45B182F94E1E}" srcOrd="5" destOrd="0" parTransId="{E63E5F0B-BDE4-4142-AE9C-3AAA1EE615B4}" sibTransId="{F5374100-EAB8-48A8-A2BD-96A7CF0686B7}"/>
    <dgm:cxn modelId="{C1B367F1-CE80-4F9A-929F-14BA094E89BF}" type="presOf" srcId="{AF62DFB4-14A6-46F5-BF4A-D85A44EA6B8B}" destId="{15F4777E-B50A-40A7-8C54-A9C6FA565F0B}" srcOrd="1" destOrd="0" presId="urn:microsoft.com/office/officeart/2005/8/layout/vProcess5"/>
    <dgm:cxn modelId="{C1BF3D76-BFE9-4FFB-A0A4-0311DF5E073B}" type="presOf" srcId="{2C7E5D5B-9494-4D93-B114-ECA584CFC0A3}" destId="{9B16AB50-7DE3-451F-AC3E-F0F2BCA835E6}" srcOrd="1" destOrd="0" presId="urn:microsoft.com/office/officeart/2005/8/layout/vProcess5"/>
    <dgm:cxn modelId="{DAF07F90-8117-4899-9A32-D99841CF09BD}" srcId="{4755439F-1800-4B4C-9316-0315D8155821}" destId="{2C7E5D5B-9494-4D93-B114-ECA584CFC0A3}" srcOrd="4" destOrd="0" parTransId="{881A681F-3F0C-46CD-A03D-FA9D58DEBFA9}" sibTransId="{D3EA425A-F3DC-4809-BFCB-7FA9DA26F8A1}"/>
    <dgm:cxn modelId="{869B9B4B-88DE-4375-83E5-6A1577FCC7C2}" type="presOf" srcId="{AF62DFB4-14A6-46F5-BF4A-D85A44EA6B8B}" destId="{49389A73-DB7B-467E-A08F-9A40A0AA8643}" srcOrd="0" destOrd="0" presId="urn:microsoft.com/office/officeart/2005/8/layout/vProcess5"/>
    <dgm:cxn modelId="{FBDB2034-282B-4F4A-A9AE-C2B4C32D7992}" type="presParOf" srcId="{E6933179-DA63-4BFB-8782-6CC3F9A2CF35}" destId="{AF9362CB-A470-4142-88CD-881F0CC07B30}" srcOrd="0" destOrd="0" presId="urn:microsoft.com/office/officeart/2005/8/layout/vProcess5"/>
    <dgm:cxn modelId="{79541D24-C55D-4679-AF70-591D6FAA2CB2}" type="presParOf" srcId="{E6933179-DA63-4BFB-8782-6CC3F9A2CF35}" destId="{49389A73-DB7B-467E-A08F-9A40A0AA8643}" srcOrd="1" destOrd="0" presId="urn:microsoft.com/office/officeart/2005/8/layout/vProcess5"/>
    <dgm:cxn modelId="{E02A9BA5-FB5D-4409-A995-26CDD15AB879}" type="presParOf" srcId="{E6933179-DA63-4BFB-8782-6CC3F9A2CF35}" destId="{B303D5F2-4E6A-47A3-B348-4B2FA50EABE2}" srcOrd="2" destOrd="0" presId="urn:microsoft.com/office/officeart/2005/8/layout/vProcess5"/>
    <dgm:cxn modelId="{2B9F19B5-3796-4C02-B61B-B9FCFE9120B1}" type="presParOf" srcId="{E6933179-DA63-4BFB-8782-6CC3F9A2CF35}" destId="{4C9E6BDC-C133-49BE-9A2D-22F32D4500A1}" srcOrd="3" destOrd="0" presId="urn:microsoft.com/office/officeart/2005/8/layout/vProcess5"/>
    <dgm:cxn modelId="{85621A5D-ADCD-49BF-9495-C7F7F692B530}" type="presParOf" srcId="{E6933179-DA63-4BFB-8782-6CC3F9A2CF35}" destId="{9F05F640-4BCB-4F42-9ECF-16CEF22E03F9}" srcOrd="4" destOrd="0" presId="urn:microsoft.com/office/officeart/2005/8/layout/vProcess5"/>
    <dgm:cxn modelId="{7A399B32-DE59-4228-B96C-A7D2DD006BF4}" type="presParOf" srcId="{E6933179-DA63-4BFB-8782-6CC3F9A2CF35}" destId="{2BA14689-4078-4CBB-ADB0-6C139FA7C22A}" srcOrd="5" destOrd="0" presId="urn:microsoft.com/office/officeart/2005/8/layout/vProcess5"/>
    <dgm:cxn modelId="{E2A0FAAC-7286-4A87-B2A4-0788D9138281}" type="presParOf" srcId="{E6933179-DA63-4BFB-8782-6CC3F9A2CF35}" destId="{5DDC517E-3616-48D7-BBB4-76009359A165}" srcOrd="6" destOrd="0" presId="urn:microsoft.com/office/officeart/2005/8/layout/vProcess5"/>
    <dgm:cxn modelId="{FC739B36-1B4B-428A-A875-D81DF1E3F689}" type="presParOf" srcId="{E6933179-DA63-4BFB-8782-6CC3F9A2CF35}" destId="{E4E4B698-0137-47CA-8608-1C1F9E9AA843}" srcOrd="7" destOrd="0" presId="urn:microsoft.com/office/officeart/2005/8/layout/vProcess5"/>
    <dgm:cxn modelId="{60BE57A5-55AB-4D75-879B-18EE377078DD}" type="presParOf" srcId="{E6933179-DA63-4BFB-8782-6CC3F9A2CF35}" destId="{755A063C-B5E1-4D07-963F-CD6D1050F35F}" srcOrd="8" destOrd="0" presId="urn:microsoft.com/office/officeart/2005/8/layout/vProcess5"/>
    <dgm:cxn modelId="{A0A34A14-5753-4B01-9F16-318BC8C0B5DB}" type="presParOf" srcId="{E6933179-DA63-4BFB-8782-6CC3F9A2CF35}" destId="{371677DF-9DA3-40D5-AAB7-5258ED829A7A}" srcOrd="9" destOrd="0" presId="urn:microsoft.com/office/officeart/2005/8/layout/vProcess5"/>
    <dgm:cxn modelId="{FEB2095A-3916-48CB-874B-6EC042B194DA}" type="presParOf" srcId="{E6933179-DA63-4BFB-8782-6CC3F9A2CF35}" destId="{15F4777E-B50A-40A7-8C54-A9C6FA565F0B}" srcOrd="10" destOrd="0" presId="urn:microsoft.com/office/officeart/2005/8/layout/vProcess5"/>
    <dgm:cxn modelId="{04E2BF2D-2DCB-4043-B70E-6DDAFE7846AB}" type="presParOf" srcId="{E6933179-DA63-4BFB-8782-6CC3F9A2CF35}" destId="{BAB6A806-F331-4EDD-9D56-B44426809BB3}" srcOrd="11" destOrd="0" presId="urn:microsoft.com/office/officeart/2005/8/layout/vProcess5"/>
    <dgm:cxn modelId="{7C876161-4081-42D2-B583-BA7019F9F165}" type="presParOf" srcId="{E6933179-DA63-4BFB-8782-6CC3F9A2CF35}" destId="{D787C59B-C8E0-4F52-8EAD-28B808FC8839}" srcOrd="12" destOrd="0" presId="urn:microsoft.com/office/officeart/2005/8/layout/vProcess5"/>
    <dgm:cxn modelId="{85D70EB9-B6A3-4ADA-B1A9-6AEF214F29E3}" type="presParOf" srcId="{E6933179-DA63-4BFB-8782-6CC3F9A2CF35}" destId="{505E27BB-6F27-431F-A90D-2BF0DE9CF10A}" srcOrd="13" destOrd="0" presId="urn:microsoft.com/office/officeart/2005/8/layout/vProcess5"/>
    <dgm:cxn modelId="{C82B2881-4CE5-4036-A252-E770F9B7DEE2}" type="presParOf" srcId="{E6933179-DA63-4BFB-8782-6CC3F9A2CF35}" destId="{9B16AB50-7DE3-451F-AC3E-F0F2BCA835E6}" srcOrd="14"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19817B-1F64-47C8-AD63-1EF007393547}">
      <dsp:nvSpPr>
        <dsp:cNvPr id="0" name=""/>
        <dsp:cNvSpPr/>
      </dsp:nvSpPr>
      <dsp:spPr>
        <a:xfrm>
          <a:off x="0" y="40559"/>
          <a:ext cx="8229600" cy="875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b="1" kern="1200" smtClean="0"/>
            <a:t>Οι στόχοι </a:t>
          </a:r>
          <a:r>
            <a:rPr lang="el-GR" sz="2200" kern="1200" smtClean="0"/>
            <a:t>του τοπικού προγράμματος CLLD/LEADER, καθώς και</a:t>
          </a:r>
          <a:r>
            <a:rPr lang="el-GR" sz="2200" b="1" kern="1200" smtClean="0"/>
            <a:t> η στρατηγική </a:t>
          </a:r>
          <a:r>
            <a:rPr lang="el-GR" sz="2200" kern="1200" smtClean="0"/>
            <a:t>που υιοθετείται για την επίτευξη των στόχων αυτών:</a:t>
          </a:r>
          <a:endParaRPr lang="el-GR" sz="2200" kern="1200"/>
        </a:p>
      </dsp:txBody>
      <dsp:txXfrm>
        <a:off x="0" y="40559"/>
        <a:ext cx="8229600" cy="875160"/>
      </dsp:txXfrm>
    </dsp:sp>
    <dsp:sp modelId="{EE1A3C65-FDF7-49B4-BE96-4F7A0433158B}">
      <dsp:nvSpPr>
        <dsp:cNvPr id="0" name=""/>
        <dsp:cNvSpPr/>
      </dsp:nvSpPr>
      <dsp:spPr>
        <a:xfrm>
          <a:off x="0" y="915719"/>
          <a:ext cx="8229600" cy="2231460"/>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l-GR" sz="1700" kern="1200" dirty="0" smtClean="0"/>
            <a:t>Παραγωγή ποιοτικών, πιστοποιημένων, ανταγωνιστικών προϊόντων του </a:t>
          </a:r>
          <a:r>
            <a:rPr lang="el-GR" sz="1700" kern="1200" dirty="0" err="1" smtClean="0"/>
            <a:t>αγροδιατροφικού</a:t>
          </a:r>
          <a:r>
            <a:rPr lang="el-GR" sz="1700" kern="1200" dirty="0" smtClean="0"/>
            <a:t> τομέα.</a:t>
          </a:r>
          <a:endParaRPr lang="el-GR" sz="1700" kern="1200" dirty="0"/>
        </a:p>
        <a:p>
          <a:pPr marL="171450" lvl="1" indent="-171450" algn="l" defTabSz="755650" rtl="0">
            <a:lnSpc>
              <a:spcPct val="90000"/>
            </a:lnSpc>
            <a:spcBef>
              <a:spcPct val="0"/>
            </a:spcBef>
            <a:spcAft>
              <a:spcPct val="20000"/>
            </a:spcAft>
            <a:buChar char="••"/>
          </a:pPr>
          <a:r>
            <a:rPr lang="el-GR" sz="1700" kern="1200" smtClean="0"/>
            <a:t>Ανταγωνιστικές βιοτεχνικές μονάδες.</a:t>
          </a:r>
          <a:endParaRPr lang="el-GR" sz="1700" kern="1200"/>
        </a:p>
        <a:p>
          <a:pPr marL="171450" lvl="1" indent="-171450" algn="l" defTabSz="755650" rtl="0">
            <a:lnSpc>
              <a:spcPct val="90000"/>
            </a:lnSpc>
            <a:spcBef>
              <a:spcPct val="0"/>
            </a:spcBef>
            <a:spcAft>
              <a:spcPct val="20000"/>
            </a:spcAft>
            <a:buChar char="••"/>
          </a:pPr>
          <a:r>
            <a:rPr lang="el-GR" sz="1700" kern="1200" dirty="0" smtClean="0"/>
            <a:t>Τουρισμός υψηλής ποιότητας και ειδικών μορφών</a:t>
          </a:r>
          <a:endParaRPr lang="el-GR" sz="1700" kern="1200" dirty="0"/>
        </a:p>
        <a:p>
          <a:pPr marL="171450" lvl="1" indent="-171450" algn="l" defTabSz="755650" rtl="0">
            <a:lnSpc>
              <a:spcPct val="90000"/>
            </a:lnSpc>
            <a:spcBef>
              <a:spcPct val="0"/>
            </a:spcBef>
            <a:spcAft>
              <a:spcPct val="20000"/>
            </a:spcAft>
            <a:buChar char="••"/>
          </a:pPr>
          <a:r>
            <a:rPr lang="el-GR" sz="1700" kern="1200" dirty="0" smtClean="0"/>
            <a:t>Προστασία και ανάδειξη του φυσικού και οικιστικού περιβάλλοντος και της άυλης κληρονομιάς.</a:t>
          </a:r>
          <a:endParaRPr lang="el-GR" sz="1700" kern="1200" dirty="0"/>
        </a:p>
        <a:p>
          <a:pPr marL="171450" lvl="1" indent="-171450" algn="l" defTabSz="755650" rtl="0">
            <a:lnSpc>
              <a:spcPct val="90000"/>
            </a:lnSpc>
            <a:spcBef>
              <a:spcPct val="0"/>
            </a:spcBef>
            <a:spcAft>
              <a:spcPct val="20000"/>
            </a:spcAft>
            <a:buChar char="••"/>
          </a:pPr>
          <a:r>
            <a:rPr lang="el-GR" sz="1700" kern="1200" smtClean="0"/>
            <a:t>Βελτίωση της ποιότητας ζωής των κατοίκων της υπαίθρου</a:t>
          </a:r>
          <a:endParaRPr lang="el-GR" sz="1700" kern="1200"/>
        </a:p>
        <a:p>
          <a:pPr marL="171450" lvl="1" indent="-171450" algn="l" defTabSz="755650" rtl="0">
            <a:lnSpc>
              <a:spcPct val="90000"/>
            </a:lnSpc>
            <a:spcBef>
              <a:spcPct val="0"/>
            </a:spcBef>
            <a:spcAft>
              <a:spcPct val="20000"/>
            </a:spcAft>
            <a:buChar char="••"/>
          </a:pPr>
          <a:r>
            <a:rPr lang="el-GR" sz="1700" kern="1200" smtClean="0"/>
            <a:t>Ενίσχυση της βιωσιμότητας των αλιευτικών περιοχών</a:t>
          </a:r>
          <a:endParaRPr lang="el-GR" sz="1700" kern="1200"/>
        </a:p>
      </dsp:txBody>
      <dsp:txXfrm>
        <a:off x="0" y="915719"/>
        <a:ext cx="8229600" cy="2231460"/>
      </dsp:txXfrm>
    </dsp:sp>
    <dsp:sp modelId="{5D7E79DF-B728-4653-B693-AAA4AC2FB438}">
      <dsp:nvSpPr>
        <dsp:cNvPr id="0" name=""/>
        <dsp:cNvSpPr/>
      </dsp:nvSpPr>
      <dsp:spPr>
        <a:xfrm>
          <a:off x="0" y="3147179"/>
          <a:ext cx="8229600" cy="8751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b="1" kern="1200" smtClean="0"/>
            <a:t>ΒΑΣΙΚΗ ΘΕΜΑΤΙΚΗ ΚΑΤΕΥΘΥΝΣΗ – ΚΥΡΙΟΣ ΣΤΟΧΟΣ</a:t>
          </a:r>
          <a:endParaRPr lang="el-GR" sz="2200" kern="1200"/>
        </a:p>
      </dsp:txBody>
      <dsp:txXfrm>
        <a:off x="0" y="3147179"/>
        <a:ext cx="8229600" cy="875160"/>
      </dsp:txXfrm>
    </dsp:sp>
    <dsp:sp modelId="{32BDD6A0-0A60-4668-99BE-5311A5EAE624}">
      <dsp:nvSpPr>
        <dsp:cNvPr id="0" name=""/>
        <dsp:cNvSpPr/>
      </dsp:nvSpPr>
      <dsp:spPr>
        <a:xfrm>
          <a:off x="0" y="4085699"/>
          <a:ext cx="8229600" cy="875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b="1" i="1" kern="1200" dirty="0" smtClean="0"/>
            <a:t>Βελτίωση της ανταγωνιστικότητας της αλυσίδας αξίας του </a:t>
          </a:r>
          <a:r>
            <a:rPr lang="el-GR" sz="2200" b="1" i="1" kern="1200" dirty="0" err="1" smtClean="0"/>
            <a:t>αγροδιατροφικού</a:t>
          </a:r>
          <a:r>
            <a:rPr lang="el-GR" sz="2200" b="1" i="1" kern="1200" dirty="0" smtClean="0"/>
            <a:t> τομέα</a:t>
          </a:r>
          <a:endParaRPr lang="el-GR" sz="2200" kern="1200" dirty="0"/>
        </a:p>
      </dsp:txBody>
      <dsp:txXfrm>
        <a:off x="0" y="4085699"/>
        <a:ext cx="8229600" cy="8751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62007B-A5A2-41D7-9838-6572025E93D9}">
      <dsp:nvSpPr>
        <dsp:cNvPr id="0" name=""/>
        <dsp:cNvSpPr/>
      </dsp:nvSpPr>
      <dsp:spPr>
        <a:xfrm>
          <a:off x="0" y="306127"/>
          <a:ext cx="8229600" cy="1731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dirty="0" smtClean="0"/>
            <a:t>Α) Δημόσιου χαρακτήρα παρεμβάσεις:</a:t>
          </a:r>
          <a:r>
            <a:rPr lang="el-GR" sz="2000" kern="1200" dirty="0" smtClean="0"/>
            <a:t> Οι παρεμβάσεις αυτές συμβάλουν </a:t>
          </a:r>
          <a:r>
            <a:rPr lang="el-GR" sz="2000" u="sng" kern="1200" dirty="0" smtClean="0"/>
            <a:t>με άμεσο ή έμμεσο τρόπο στην ανάπτυξη της τοπικής οικονομίας</a:t>
          </a:r>
          <a:r>
            <a:rPr lang="el-GR" sz="2000" kern="1200" dirty="0" smtClean="0"/>
            <a:t>, για την επίτευξη των στόχων της εγκεκριμένης τοπικής στρατηγικής. Οι δημόσιου χαρακτήρα παρεμβάσεις δεν μπορούν να υπερβούν το 40% της Δημόσιας Δαπάνης του </a:t>
          </a:r>
          <a:r>
            <a:rPr lang="el-GR" sz="2000" kern="1200" dirty="0" err="1" smtClean="0"/>
            <a:t>υπο</a:t>
          </a:r>
          <a:r>
            <a:rPr lang="el-GR" sz="2000" kern="1200" dirty="0" smtClean="0"/>
            <a:t>-μέτρου.</a:t>
          </a:r>
          <a:endParaRPr lang="el-GR" sz="2000" kern="1200" dirty="0"/>
        </a:p>
      </dsp:txBody>
      <dsp:txXfrm>
        <a:off x="0" y="306127"/>
        <a:ext cx="8229600" cy="1731600"/>
      </dsp:txXfrm>
    </dsp:sp>
    <dsp:sp modelId="{4BFE63F0-7E13-4503-A12F-034B90FDE059}">
      <dsp:nvSpPr>
        <dsp:cNvPr id="0" name=""/>
        <dsp:cNvSpPr/>
      </dsp:nvSpPr>
      <dsp:spPr>
        <a:xfrm>
          <a:off x="0" y="2095328"/>
          <a:ext cx="8229600" cy="1731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dirty="0" smtClean="0"/>
            <a:t>Β) Ιδιωτικού χαρακτήρα παρεμβάσεις:</a:t>
          </a:r>
          <a:r>
            <a:rPr lang="el-GR" sz="2000" kern="1200" dirty="0" smtClean="0"/>
            <a:t> Οι παρεμβάσεις αυτές συμβάλουν στην </a:t>
          </a:r>
          <a:r>
            <a:rPr lang="el-GR" sz="2000" u="sng" kern="1200" dirty="0" smtClean="0"/>
            <a:t>ανάπτυξη του δευτερογενή και τριτογενή τομέα της τοπικής οικονομίας</a:t>
          </a:r>
          <a:r>
            <a:rPr lang="el-GR" sz="2000" kern="1200" dirty="0" smtClean="0"/>
            <a:t>, είναι συνδεδεμένες με την επίτευξη των στόχων της εγκεκριμένης τοπικής στρατηγικής, είναι σύμφωνες με τα όσα προβλέπονται στο τοπικό πρόγραμμα και έχουν επιχειρηματικό χαρακτήρα.</a:t>
          </a:r>
          <a:endParaRPr lang="el-GR" sz="2000" kern="1200" dirty="0"/>
        </a:p>
      </dsp:txBody>
      <dsp:txXfrm>
        <a:off x="0" y="2095328"/>
        <a:ext cx="8229600" cy="1731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A8E3C2-195D-4498-9E3F-2849FA46FDDD}">
      <dsp:nvSpPr>
        <dsp:cNvPr id="0" name=""/>
        <dsp:cNvSpPr/>
      </dsp:nvSpPr>
      <dsp:spPr>
        <a:xfrm>
          <a:off x="4194000" y="876487"/>
          <a:ext cx="3342198" cy="357478"/>
        </a:xfrm>
        <a:custGeom>
          <a:avLst/>
          <a:gdLst/>
          <a:ahLst/>
          <a:cxnLst/>
          <a:rect l="0" t="0" r="0" b="0"/>
          <a:pathLst>
            <a:path>
              <a:moveTo>
                <a:pt x="0" y="0"/>
              </a:moveTo>
              <a:lnTo>
                <a:pt x="0" y="178739"/>
              </a:lnTo>
              <a:lnTo>
                <a:pt x="3342198" y="178739"/>
              </a:lnTo>
              <a:lnTo>
                <a:pt x="3342198" y="35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B41F3-AFAD-4598-AA47-545B19314F8D}">
      <dsp:nvSpPr>
        <dsp:cNvPr id="0" name=""/>
        <dsp:cNvSpPr/>
      </dsp:nvSpPr>
      <dsp:spPr>
        <a:xfrm>
          <a:off x="4194000" y="876487"/>
          <a:ext cx="1000717" cy="357478"/>
        </a:xfrm>
        <a:custGeom>
          <a:avLst/>
          <a:gdLst/>
          <a:ahLst/>
          <a:cxnLst/>
          <a:rect l="0" t="0" r="0" b="0"/>
          <a:pathLst>
            <a:path>
              <a:moveTo>
                <a:pt x="0" y="0"/>
              </a:moveTo>
              <a:lnTo>
                <a:pt x="0" y="178739"/>
              </a:lnTo>
              <a:lnTo>
                <a:pt x="1000717" y="178739"/>
              </a:lnTo>
              <a:lnTo>
                <a:pt x="1000717" y="35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32B917-820F-4531-8DB7-F514B72171E8}">
      <dsp:nvSpPr>
        <dsp:cNvPr id="0" name=""/>
        <dsp:cNvSpPr/>
      </dsp:nvSpPr>
      <dsp:spPr>
        <a:xfrm>
          <a:off x="2842766" y="876487"/>
          <a:ext cx="1351233" cy="357478"/>
        </a:xfrm>
        <a:custGeom>
          <a:avLst/>
          <a:gdLst/>
          <a:ahLst/>
          <a:cxnLst/>
          <a:rect l="0" t="0" r="0" b="0"/>
          <a:pathLst>
            <a:path>
              <a:moveTo>
                <a:pt x="1351233" y="0"/>
              </a:moveTo>
              <a:lnTo>
                <a:pt x="1351233" y="178739"/>
              </a:lnTo>
              <a:lnTo>
                <a:pt x="0" y="178739"/>
              </a:lnTo>
              <a:lnTo>
                <a:pt x="0" y="35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1C0EC-89D3-4E6E-B12E-8753644B5867}">
      <dsp:nvSpPr>
        <dsp:cNvPr id="0" name=""/>
        <dsp:cNvSpPr/>
      </dsp:nvSpPr>
      <dsp:spPr>
        <a:xfrm>
          <a:off x="812172" y="876487"/>
          <a:ext cx="3381827" cy="357478"/>
        </a:xfrm>
        <a:custGeom>
          <a:avLst/>
          <a:gdLst/>
          <a:ahLst/>
          <a:cxnLst/>
          <a:rect l="0" t="0" r="0" b="0"/>
          <a:pathLst>
            <a:path>
              <a:moveTo>
                <a:pt x="3381827" y="0"/>
              </a:moveTo>
              <a:lnTo>
                <a:pt x="3381827" y="178739"/>
              </a:lnTo>
              <a:lnTo>
                <a:pt x="0" y="178739"/>
              </a:lnTo>
              <a:lnTo>
                <a:pt x="0" y="357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05C2A-1032-480E-B790-E7BCA8C646D6}">
      <dsp:nvSpPr>
        <dsp:cNvPr id="0" name=""/>
        <dsp:cNvSpPr/>
      </dsp:nvSpPr>
      <dsp:spPr>
        <a:xfrm>
          <a:off x="1972912" y="25348"/>
          <a:ext cx="4442175" cy="851138"/>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b="1" kern="1200" dirty="0" smtClean="0"/>
            <a:t>4 ΚΑΤΗΓΟΡΙΕΣ</a:t>
          </a:r>
          <a:endParaRPr lang="el-GR" sz="2400" b="1" kern="1200" dirty="0"/>
        </a:p>
      </dsp:txBody>
      <dsp:txXfrm>
        <a:off x="1972912" y="25348"/>
        <a:ext cx="4442175" cy="851138"/>
      </dsp:txXfrm>
    </dsp:sp>
    <dsp:sp modelId="{309193E1-2C9C-4CB8-B292-69571949BE55}">
      <dsp:nvSpPr>
        <dsp:cNvPr id="0" name=""/>
        <dsp:cNvSpPr/>
      </dsp:nvSpPr>
      <dsp:spPr>
        <a:xfrm>
          <a:off x="662" y="1233965"/>
          <a:ext cx="1623018" cy="2247771"/>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t>1. </a:t>
          </a:r>
          <a:r>
            <a:rPr lang="el-GR" sz="2000" b="1" i="0" kern="1200" dirty="0" smtClean="0"/>
            <a:t>Μεταποίηση, εμπορία και ανάπτυξη γεωργικών προϊόντων</a:t>
          </a:r>
          <a:endParaRPr lang="el-GR" sz="2000" b="1" i="0" kern="1200" dirty="0"/>
        </a:p>
      </dsp:txBody>
      <dsp:txXfrm>
        <a:off x="662" y="1233965"/>
        <a:ext cx="1623018" cy="2247771"/>
      </dsp:txXfrm>
    </dsp:sp>
    <dsp:sp modelId="{548FA691-9B83-413E-A282-3DF1DBDA6D16}">
      <dsp:nvSpPr>
        <dsp:cNvPr id="0" name=""/>
        <dsp:cNvSpPr/>
      </dsp:nvSpPr>
      <dsp:spPr>
        <a:xfrm>
          <a:off x="1981159" y="1233965"/>
          <a:ext cx="1723214" cy="2247771"/>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t>2. </a:t>
          </a:r>
          <a:r>
            <a:rPr lang="el-GR" sz="2000" b="1" i="0" kern="1200" dirty="0" smtClean="0"/>
            <a:t>Ανάπτυξη επιχειρήσεων</a:t>
          </a:r>
          <a:endParaRPr lang="el-GR" sz="2000" i="0" kern="1200" dirty="0"/>
        </a:p>
      </dsp:txBody>
      <dsp:txXfrm>
        <a:off x="1981159" y="1233965"/>
        <a:ext cx="1723214" cy="2247771"/>
      </dsp:txXfrm>
    </dsp:sp>
    <dsp:sp modelId="{3FF4D6E2-E2FE-4AF0-B6E2-E939C22A6C04}">
      <dsp:nvSpPr>
        <dsp:cNvPr id="0" name=""/>
        <dsp:cNvSpPr/>
      </dsp:nvSpPr>
      <dsp:spPr>
        <a:xfrm>
          <a:off x="4061852" y="1233965"/>
          <a:ext cx="2265730" cy="2247771"/>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t>3. </a:t>
          </a:r>
          <a:r>
            <a:rPr lang="el-GR" sz="2000" b="1" i="0" kern="1200" dirty="0" smtClean="0"/>
            <a:t>Επενδύσεις σε δασοκομικές τεχνολογίες και στην επεξεργασία, κινητοποίηση και εμπορία δασικών προϊόντων</a:t>
          </a:r>
          <a:endParaRPr lang="el-GR" sz="2000" i="0" kern="1200" dirty="0"/>
        </a:p>
      </dsp:txBody>
      <dsp:txXfrm>
        <a:off x="4061852" y="1233965"/>
        <a:ext cx="2265730" cy="2247771"/>
      </dsp:txXfrm>
    </dsp:sp>
    <dsp:sp modelId="{E345F083-49EF-49AA-8A81-93F61987C006}">
      <dsp:nvSpPr>
        <dsp:cNvPr id="0" name=""/>
        <dsp:cNvSpPr/>
      </dsp:nvSpPr>
      <dsp:spPr>
        <a:xfrm>
          <a:off x="6685060" y="1233965"/>
          <a:ext cx="1702276" cy="2247771"/>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t>4. </a:t>
          </a:r>
          <a:r>
            <a:rPr lang="el-GR" sz="2000" b="1" i="0" kern="1200" dirty="0" smtClean="0"/>
            <a:t>Συνεργασίες και Συμπλέγματα (</a:t>
          </a:r>
          <a:r>
            <a:rPr lang="en-US" sz="2000" b="1" i="0" kern="1200" dirty="0" smtClean="0"/>
            <a:t>clusters)</a:t>
          </a:r>
          <a:endParaRPr lang="el-GR" sz="2000" i="0" kern="1200" dirty="0"/>
        </a:p>
      </dsp:txBody>
      <dsp:txXfrm>
        <a:off x="6685060" y="1233965"/>
        <a:ext cx="1702276" cy="22477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EC357A9-CFB2-48E0-BC56-93420B8FF159}" type="datetimeFigureOut">
              <a:rPr lang="el-GR"/>
              <a:pPr>
                <a:defRPr/>
              </a:pPr>
              <a:t>29/6/2019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4864874-78CC-416D-B711-2D1B8BDEE408}"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71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710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1AD10-C9C4-497B-A419-4494E4322746}" type="slidenum">
              <a:rPr lang="el-GR">
                <a:cs typeface="Arial" charset="0"/>
              </a:rPr>
              <a:pPr fontAlgn="base">
                <a:spcBef>
                  <a:spcPct val="0"/>
                </a:spcBef>
                <a:spcAft>
                  <a:spcPct val="0"/>
                </a:spcAft>
              </a:pPr>
              <a:t>31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921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tLang="el-G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942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tLang="el-G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962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tLang="el-G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983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tLang="el-G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727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ltLang="el-GR" b="1" u="sng" smtClean="0">
                <a:latin typeface="Arial" charset="0"/>
              </a:rPr>
              <a:t>Πράξεις των οποίων το φυσικό αντικείμενο δεν συνιστά ολοκληρωμένο ή/και λειτουργικό χαρακτήρα δεν είναι επιλέξιμες για ενίσχυση</a:t>
            </a:r>
            <a:r>
              <a:rPr lang="el-GR" altLang="el-GR" b="1" smtClean="0">
                <a:latin typeface="Arial" charset="0"/>
              </a:rPr>
              <a:t>.</a:t>
            </a:r>
          </a:p>
          <a:p>
            <a:pPr>
              <a:spcBef>
                <a:spcPct val="0"/>
              </a:spcBef>
            </a:pPr>
            <a:endParaRPr lang="el-GR" altLang="el-G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7475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ltLang="el-GR" b="1" u="sng" smtClean="0">
                <a:latin typeface="Arial" charset="0"/>
              </a:rPr>
              <a:t>Πράξεις των οποίων το φυσικό αντικείμενο δεν συνιστά ολοκληρωμένο ή/και λειτουργικό χαρακτήρα δεν είναι επιλέξιμες για ενίσχυση</a:t>
            </a:r>
            <a:r>
              <a:rPr lang="el-GR" altLang="el-GR" b="1" smtClean="0">
                <a:latin typeface="Arial" charset="0"/>
              </a:rPr>
              <a:t>.</a:t>
            </a:r>
          </a:p>
          <a:p>
            <a:pPr>
              <a:spcBef>
                <a:spcPct val="0"/>
              </a:spcBef>
            </a:pPr>
            <a:endParaRPr lang="el-GR" altLang="el-G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768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ltLang="el-GR" b="1" u="sng" smtClean="0">
                <a:latin typeface="Arial" charset="0"/>
              </a:rPr>
              <a:t>Πράξεις των οποίων το φυσικό αντικείμενο δεν συνιστά ολοκληρωμένο ή/και λειτουργικό χαρακτήρα δεν είναι επιλέξιμες για ενίσχυση</a:t>
            </a:r>
            <a:r>
              <a:rPr lang="el-GR" altLang="el-GR" b="1" smtClean="0">
                <a:latin typeface="Arial" charset="0"/>
              </a:rPr>
              <a:t>.</a:t>
            </a:r>
          </a:p>
          <a:p>
            <a:pPr>
              <a:spcBef>
                <a:spcPct val="0"/>
              </a:spcBef>
            </a:pPr>
            <a:endParaRPr lang="el-GR" altLang="el-G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7885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altLang="el-GR" b="1" u="sng" smtClean="0">
                <a:latin typeface="Arial" charset="0"/>
              </a:rPr>
              <a:t>Πράξεις των οποίων το φυσικό αντικείμενο δεν συνιστά ολοκληρωμένο ή/και λειτουργικό χαρακτήρα δεν είναι επιλέξιμες για ενίσχυση</a:t>
            </a:r>
            <a:r>
              <a:rPr lang="el-GR" altLang="el-GR" b="1" smtClean="0">
                <a:latin typeface="Arial" charset="0"/>
              </a:rPr>
              <a:t>.</a:t>
            </a:r>
          </a:p>
          <a:p>
            <a:pPr>
              <a:spcBef>
                <a:spcPct val="0"/>
              </a:spcBef>
            </a:pPr>
            <a:endParaRPr lang="el-GR" altLang="el-G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 name="Θέση σημειώσεων 2"/>
          <p:cNvSpPr>
            <a:spLocks noGrp="1"/>
          </p:cNvSpPr>
          <p:nvPr>
            <p:ph type="body" idx="1"/>
          </p:nvPr>
        </p:nvSpPr>
        <p:spPr/>
        <p:txBody>
          <a:bodyPr/>
          <a:lstStyle/>
          <a:p>
            <a:pPr algn="just" fontAlgn="auto">
              <a:spcBef>
                <a:spcPts val="0"/>
              </a:spcBef>
              <a:spcAft>
                <a:spcPts val="0"/>
              </a:spcAft>
              <a:defRPr/>
            </a:pPr>
            <a:r>
              <a:rPr lang="el-GR" altLang="el-GR" dirty="0" smtClean="0"/>
              <a:t>Η ιδιωτική συμμετοχή του δικαιούχου, προκύπτει από την διαφορά της Δημόσιας Δαπάνης από το Συνολικό Προϋπολογισμό του έργου.</a:t>
            </a:r>
          </a:p>
          <a:p>
            <a:pPr algn="just" fontAlgn="auto">
              <a:spcBef>
                <a:spcPts val="0"/>
              </a:spcBef>
              <a:spcAft>
                <a:spcPts val="0"/>
              </a:spcAft>
              <a:defRPr/>
            </a:pPr>
            <a:r>
              <a:rPr lang="el-GR" altLang="el-GR" dirty="0" smtClean="0"/>
              <a:t>Για την κάλυψη της ιδιωτικής συμμετοχής, ο δυνητικός δικαιούχος της ενίσχυσης μπορεί να χρησιμοποιήσει ιδίους πόρους (ίδια συμμετοχή) ή/και δάνειο ή/και συνδυασμό τους. </a:t>
            </a:r>
          </a:p>
          <a:p>
            <a:pPr algn="just" fontAlgn="auto">
              <a:spcBef>
                <a:spcPts val="0"/>
              </a:spcBef>
              <a:spcAft>
                <a:spcPts val="0"/>
              </a:spcAft>
              <a:defRPr/>
            </a:pPr>
            <a:r>
              <a:rPr lang="el-GR" altLang="el-GR" dirty="0" smtClean="0"/>
              <a:t>Το δάνειο που θα χρησιμοποιηθεί είναι δυνατόν να υποστηρίζεται από τα χρηματοδοτικά εργαλεία του ΕΣΠΑ, όπως π.χ. :</a:t>
            </a:r>
          </a:p>
          <a:p>
            <a:pPr algn="just" fontAlgn="auto">
              <a:spcBef>
                <a:spcPts val="0"/>
              </a:spcBef>
              <a:spcAft>
                <a:spcPts val="0"/>
              </a:spcAft>
              <a:buFont typeface="Wingdings" panose="05000000000000000000" pitchFamily="2" charset="2"/>
              <a:buNone/>
              <a:defRPr/>
            </a:pPr>
            <a:r>
              <a:rPr lang="el-GR" altLang="el-GR" b="1" dirty="0" smtClean="0"/>
              <a:t>α) </a:t>
            </a:r>
            <a:r>
              <a:rPr lang="el-GR" altLang="el-GR" dirty="0" smtClean="0"/>
              <a:t>Παροχή εγγύησης της ΕΤΕΑΝ Α.Ε. για λήψη επενδυτικού δανείου ή λήψη εγγυητικής επιστολής, </a:t>
            </a:r>
          </a:p>
          <a:p>
            <a:pPr algn="just" fontAlgn="auto">
              <a:spcBef>
                <a:spcPts val="0"/>
              </a:spcBef>
              <a:spcAft>
                <a:spcPts val="0"/>
              </a:spcAft>
              <a:buFont typeface="Wingdings" panose="05000000000000000000" pitchFamily="2" charset="2"/>
              <a:buNone/>
              <a:defRPr/>
            </a:pPr>
            <a:r>
              <a:rPr lang="el-GR" altLang="el-GR" b="1" dirty="0" smtClean="0"/>
              <a:t>β) </a:t>
            </a:r>
            <a:r>
              <a:rPr lang="el-GR" altLang="el-GR" dirty="0" smtClean="0"/>
              <a:t>Την παροχή επιχειρηματικών δανείων με χαμηλό επιτόκιο και ευνοϊκούς όρους.</a:t>
            </a:r>
          </a:p>
          <a:p>
            <a:pPr algn="just" fontAlgn="auto">
              <a:spcBef>
                <a:spcPts val="0"/>
              </a:spcBef>
              <a:spcAft>
                <a:spcPts val="0"/>
              </a:spcAft>
              <a:buFont typeface="Wingdings" panose="05000000000000000000" pitchFamily="2" charset="2"/>
              <a:buNone/>
              <a:defRPr/>
            </a:pPr>
            <a:r>
              <a:rPr lang="el-GR" altLang="el-GR" dirty="0" smtClean="0"/>
              <a:t>Ειδικά για τις πράξεις που ενισχύονται μέσω του Άρθρου 14 του Καν (ΕΕ) αριθ. 651/2014 της Επιτροπής </a:t>
            </a:r>
            <a:r>
              <a:rPr lang="el-GR" altLang="el-GR" u="sng" dirty="0" smtClean="0"/>
              <a:t>η ιδιωτική συμμετοχή του δικαιούχου της ενίσχυσης πρέπει να ανέρχεται σε τουλάχιστον 25% των επιλέξιμων δαπανών και ο δικαιούχος οφείλει να το αποδεικνύει κατά την αίτηση</a:t>
            </a:r>
            <a:r>
              <a:rPr lang="el-GR" altLang="el-GR" dirty="0" smtClean="0"/>
              <a:t>, </a:t>
            </a:r>
          </a:p>
          <a:p>
            <a:pPr algn="just" fontAlgn="auto">
              <a:spcBef>
                <a:spcPts val="0"/>
              </a:spcBef>
              <a:spcAft>
                <a:spcPts val="0"/>
              </a:spcAft>
              <a:defRPr/>
            </a:pPr>
            <a:r>
              <a:rPr lang="el-GR" altLang="el-GR" dirty="0" smtClean="0"/>
              <a:t>είτε μέσω ιδίων πόρων, </a:t>
            </a:r>
          </a:p>
          <a:p>
            <a:pPr algn="just" fontAlgn="auto">
              <a:spcBef>
                <a:spcPts val="0"/>
              </a:spcBef>
              <a:spcAft>
                <a:spcPts val="0"/>
              </a:spcAft>
              <a:defRPr/>
            </a:pPr>
            <a:r>
              <a:rPr lang="el-GR" altLang="el-GR" dirty="0" smtClean="0"/>
              <a:t>είτε μέσω εξωτερικής χρηματοδότησης και ειδικότερα μέσω εγκεκριμένου τραπεζικού δανεισμού και με μορφή που δεν ενέχει στοιχεία κρατικής ενίσχυσης. (Η έγκριση του δανείου </a:t>
            </a:r>
            <a:r>
              <a:rPr lang="el-GR" altLang="el-GR" dirty="0" err="1" smtClean="0"/>
              <a:t>προαπαιτείται</a:t>
            </a:r>
            <a:r>
              <a:rPr lang="el-GR" altLang="el-GR" dirty="0" smtClean="0"/>
              <a:t> της έκδοσης της απόφασης ένταξης της πράξης) </a:t>
            </a:r>
          </a:p>
          <a:p>
            <a:pPr algn="just" fontAlgn="auto">
              <a:spcBef>
                <a:spcPts val="0"/>
              </a:spcBef>
              <a:spcAft>
                <a:spcPts val="0"/>
              </a:spcAft>
              <a:buFont typeface="Wingdings" panose="05000000000000000000" pitchFamily="2" charset="2"/>
              <a:buNone/>
              <a:defRPr/>
            </a:pPr>
            <a:r>
              <a:rPr lang="el-GR" altLang="el-GR" sz="1050" dirty="0" smtClean="0"/>
              <a:t>- Όταν γίνεται χρήση Υπεύθυνης Δήλωσης περί ιδίων πόρων, θα πρέπει να αναγράφεται ότι σε περίπτωση δανεισμού, που θα ανέρχεται στο ως άνω ποσοστό, το δάνειο θα πρέπει να είναι ελεύθερο από κάθε είδους κρατική ενίσχυση, συμπεριλαμβανομένων τυχόν εγγυήσεων ή επιδοτήσεων επιτοκίου, ή δανείου με ευνοϊκότερους όρους χορήγησης μέσω κάθε είδους χρηματοδοτικών εργαλείων. </a:t>
            </a:r>
          </a:p>
          <a:p>
            <a:pPr fontAlgn="auto">
              <a:spcBef>
                <a:spcPts val="0"/>
              </a:spcBef>
              <a:spcAft>
                <a:spcPts val="0"/>
              </a:spcAft>
              <a:defRPr/>
            </a:pPr>
            <a:endParaRPr lang="el-GR" dirty="0"/>
          </a:p>
        </p:txBody>
      </p:sp>
      <p:sp>
        <p:nvSpPr>
          <p:cNvPr id="8294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352BF0-BE34-4A51-A7D1-788A56F338EE}" type="slidenum">
              <a:rPr lang="el-GR">
                <a:cs typeface="Arial" charset="0"/>
              </a:rPr>
              <a:pPr fontAlgn="base">
                <a:spcBef>
                  <a:spcPct val="0"/>
                </a:spcBef>
                <a:spcAft>
                  <a:spcPct val="0"/>
                </a:spcAft>
              </a:pPr>
              <a:t>61</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8601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tLang="el-G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880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tLang="el-G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9011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tLang="el-G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D7C60991-64E2-4D1F-9902-CC7E918E1609}" type="datetime1">
              <a:rPr lang="el-GR"/>
              <a:pPr>
                <a:defRPr/>
              </a:pPr>
              <a:t>29/6/2019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F9BE270-66FA-4FAD-B5AA-D500D5D5F9F7}"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D317475-0641-434F-A831-D670FD647331}" type="datetime1">
              <a:rPr lang="el-GR"/>
              <a:pPr>
                <a:defRPr/>
              </a:pPr>
              <a:t>29/6/2019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C470013-561A-434F-8502-2F193D7D645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ACCF3A5E-6FE9-4FFE-B659-9DD574F9B5A8}" type="datetime1">
              <a:rPr lang="el-GR"/>
              <a:pPr>
                <a:defRPr/>
              </a:pPr>
              <a:t>29/6/2019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A81C06F-43C5-4900-A549-82093E723FE2}"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D8BA6B28-5AA1-4505-AA0E-741CDEC33B81}" type="datetime1">
              <a:rPr lang="el-GR"/>
              <a:pPr>
                <a:defRPr/>
              </a:pPr>
              <a:t>29/6/2019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FDBDB39-992D-449E-9A6E-BFFAC3AF73E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5B1F62D9-B310-4966-8B6D-369ED5B3A82C}" type="datetime1">
              <a:rPr lang="el-GR"/>
              <a:pPr>
                <a:defRPr/>
              </a:pPr>
              <a:t>29/6/2019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DFF41FE-1036-46C6-AC50-E8B27A3C8D23}"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A9164271-9A3F-495F-804E-FBD4B843862C}" type="datetime1">
              <a:rPr lang="el-GR"/>
              <a:pPr>
                <a:defRPr/>
              </a:pPr>
              <a:t>29/6/2019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7010D6C-FD28-41F3-8BC7-2382151DDE75}"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6EFCDAF5-551C-449D-8791-27F3807580E2}" type="datetime1">
              <a:rPr lang="el-GR"/>
              <a:pPr>
                <a:defRPr/>
              </a:pPr>
              <a:t>29/6/2019</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7EB4249D-672F-41A5-92C0-95D26F880D6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4E62940B-DCFC-4C90-9BEB-BE02919559FA}" type="datetime1">
              <a:rPr lang="el-GR"/>
              <a:pPr>
                <a:defRPr/>
              </a:pPr>
              <a:t>29/6/2019</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148A84F7-530A-4CE9-829E-10DF3BEA963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CA4B0975-220D-4AF5-9552-1B1D16667A8C}" type="datetime1">
              <a:rPr lang="el-GR"/>
              <a:pPr>
                <a:defRPr/>
              </a:pPr>
              <a:t>29/6/2019</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A4B793F9-19F9-48BD-894F-31046C2CA14C}"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A84EBCA7-7FC4-46A5-B863-C8C0D5876B94}" type="datetime1">
              <a:rPr lang="el-GR"/>
              <a:pPr>
                <a:defRPr/>
              </a:pPr>
              <a:t>29/6/2019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BF0FB77-7581-480A-9255-0688F3B11A5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93880AF-244E-43D7-8D98-00F612013213}" type="datetime1">
              <a:rPr lang="el-GR"/>
              <a:pPr>
                <a:defRPr/>
              </a:pPr>
              <a:t>29/6/2019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51F6CF6-3959-4055-9DD3-0B0E4142078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48C8550-4263-434E-8A50-86259315F12E}" type="datetime1">
              <a:rPr lang="el-GR"/>
              <a:pPr>
                <a:defRPr/>
              </a:pPr>
              <a:t>29/6/2019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F0BAC6B-5C27-41F0-8885-E82252789B1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3.png"/><Relationship Id="rId7" Type="http://schemas.openxmlformats.org/officeDocument/2006/relationships/image" Target="../media/image50.jpe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2.pn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2.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4.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4.pn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4.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4.pn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8" Type="http://schemas.openxmlformats.org/officeDocument/2006/relationships/hyperlink" Target="http://www.epirussa.gr/images/1prokirixi/%CE%99_8%20meleti%20viwsimotitas_EPIRUS%20SA.xlsx" TargetMode="External"/><Relationship Id="rId13" Type="http://schemas.openxmlformats.org/officeDocument/2006/relationships/image" Target="../media/image2.png"/><Relationship Id="rId3" Type="http://schemas.openxmlformats.org/officeDocument/2006/relationships/hyperlink" Target="http://www.agrotikianaptixi.gr/" TargetMode="External"/><Relationship Id="rId7" Type="http://schemas.openxmlformats.org/officeDocument/2006/relationships/hyperlink" Target="http://www.epirussa.gr/images/1prokirixi/%CE%99_7%20ypefthini%20dilwsi%20de%20minimis.docx" TargetMode="External"/><Relationship Id="rId12"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epirussa.gr/images/1prokirixi/%CE%99_2%20aitisi%20stirixis%20sympliromatika%20stoixeia%20epirus%20SA.docx" TargetMode="External"/><Relationship Id="rId11" Type="http://schemas.openxmlformats.org/officeDocument/2006/relationships/hyperlink" Target="https://www.ependyseis.gr/mis/(S(34vunq55e4fora55nissms45))/System/Login.aspx?ReturnUrl=/mis/default.aspx" TargetMode="External"/><Relationship Id="rId5" Type="http://schemas.openxmlformats.org/officeDocument/2006/relationships/hyperlink" Target="http://www.epirussa.gr/images/1prokirixi/I_1%20aitisi_stirixis.pdf" TargetMode="External"/><Relationship Id="rId10" Type="http://schemas.openxmlformats.org/officeDocument/2006/relationships/hyperlink" Target="http://www.epirussa.gr/images/1prokirixi/%CE%99_12%20analytikos%20proypologismos%20ergasiwn.xlsx" TargetMode="External"/><Relationship Id="rId4" Type="http://schemas.openxmlformats.org/officeDocument/2006/relationships/hyperlink" Target="http://www.epirussa.gr/index.php/pro/2019-01-11-07-41-23" TargetMode="External"/><Relationship Id="rId9" Type="http://schemas.openxmlformats.org/officeDocument/2006/relationships/hyperlink" Target="http://www.epirussa.gr/images/1prokirixi/%CE%99_9%20ypefthini%20dilwsi%20dikaiouxou.doc"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hyperlink" Target="mailto:epirus@epirussa.gr" TargetMode="External"/><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epirussa.gr/"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5362" name="27 - TextBox"/>
          <p:cNvSpPr txBox="1">
            <a:spLocks noChangeArrowheads="1"/>
          </p:cNvSpPr>
          <p:nvPr/>
        </p:nvSpPr>
        <p:spPr bwMode="auto">
          <a:xfrm>
            <a:off x="684213" y="260350"/>
            <a:ext cx="7848600" cy="585788"/>
          </a:xfrm>
          <a:prstGeom prst="rect">
            <a:avLst/>
          </a:prstGeom>
          <a:noFill/>
          <a:ln w="9525">
            <a:noFill/>
            <a:miter lim="800000"/>
            <a:headEnd/>
            <a:tailEnd/>
          </a:ln>
        </p:spPr>
        <p:txBody>
          <a:bodyPr>
            <a:spAutoFit/>
          </a:bodyPr>
          <a:lstStyle/>
          <a:p>
            <a:pPr algn="ctr"/>
            <a:r>
              <a:rPr lang="el-GR" sz="3200" b="1" i="1">
                <a:latin typeface="Calibri" pitchFamily="34" charset="0"/>
              </a:rPr>
              <a:t>ΠΡΟΓΡΑΜΜΑΤΙΚΗ ΠΕΡΙΟΔΟΣ 2014 - 2020</a:t>
            </a:r>
            <a:endParaRPr lang="el-GR" sz="3200" i="1">
              <a:latin typeface="Calibri" pitchFamily="34" charset="0"/>
            </a:endParaRPr>
          </a:p>
        </p:txBody>
      </p:sp>
      <p:graphicFrame>
        <p:nvGraphicFramePr>
          <p:cNvPr id="29" name="28 - Πίνακας"/>
          <p:cNvGraphicFramePr>
            <a:graphicFrameLocks noGrp="1"/>
          </p:cNvGraphicFramePr>
          <p:nvPr/>
        </p:nvGraphicFramePr>
        <p:xfrm>
          <a:off x="1258888" y="1125538"/>
          <a:ext cx="6552728" cy="4070532"/>
        </p:xfrm>
        <a:graphic>
          <a:graphicData uri="http://schemas.openxmlformats.org/drawingml/2006/table">
            <a:tbl>
              <a:tblPr/>
              <a:tblGrid>
                <a:gridCol w="3620838"/>
                <a:gridCol w="2931890"/>
              </a:tblGrid>
              <a:tr h="792089">
                <a:tc>
                  <a:txBody>
                    <a:bodyPr/>
                    <a:lstStyle/>
                    <a:p>
                      <a:pPr algn="ctr">
                        <a:lnSpc>
                          <a:spcPct val="115000"/>
                        </a:lnSpc>
                        <a:spcAft>
                          <a:spcPts val="0"/>
                        </a:spcAft>
                      </a:pPr>
                      <a:r>
                        <a:rPr lang="el-GR" sz="2800" b="1" i="1" kern="1200" dirty="0">
                          <a:solidFill>
                            <a:srgbClr val="007434"/>
                          </a:solidFill>
                          <a:latin typeface="+mn-lt"/>
                          <a:ea typeface="+mn-ea"/>
                          <a:cs typeface="+mn-cs"/>
                        </a:rPr>
                        <a:t>ΜΕΤΡΟ 19 </a:t>
                      </a:r>
                      <a:r>
                        <a:rPr lang="en-US" sz="2800" b="1" i="1" kern="1200" dirty="0">
                          <a:solidFill>
                            <a:srgbClr val="007434"/>
                          </a:solidFill>
                          <a:latin typeface="+mn-lt"/>
                          <a:ea typeface="+mn-ea"/>
                          <a:cs typeface="+mn-cs"/>
                        </a:rPr>
                        <a:t>CLLD/LEADER</a:t>
                      </a:r>
                      <a:endParaRPr lang="el-GR" sz="2800" b="1" i="1" kern="1200" dirty="0">
                        <a:solidFill>
                          <a:srgbClr val="007434"/>
                        </a:solidFill>
                        <a:latin typeface="+mn-lt"/>
                        <a:ea typeface="+mn-ea"/>
                        <a:cs typeface="+mn-cs"/>
                      </a:endParaRPr>
                    </a:p>
                  </a:txBody>
                  <a:tcPr marL="68580" marR="68580" marT="0" marB="0" anchor="ctr">
                    <a:lnL>
                      <a:noFill/>
                    </a:lnL>
                    <a:lnR>
                      <a:noFill/>
                    </a:lnR>
                    <a:lnT>
                      <a:noFill/>
                    </a:lnT>
                    <a:lnB>
                      <a:noFill/>
                    </a:lnB>
                  </a:tcPr>
                </a:tc>
                <a:tc>
                  <a:txBody>
                    <a:bodyPr/>
                    <a:lstStyle/>
                    <a:p>
                      <a:pPr algn="ctr">
                        <a:lnSpc>
                          <a:spcPct val="115000"/>
                        </a:lnSpc>
                        <a:spcAft>
                          <a:spcPts val="0"/>
                        </a:spcAft>
                      </a:pPr>
                      <a:endParaRPr lang="el-GR" sz="1100">
                        <a:latin typeface="Arial"/>
                        <a:ea typeface="Calibri"/>
                        <a:cs typeface="Times New Roman"/>
                      </a:endParaRPr>
                    </a:p>
                  </a:txBody>
                  <a:tcPr marL="68580" marR="68580" marT="0" marB="0" anchor="ctr">
                    <a:lnL>
                      <a:noFill/>
                    </a:lnL>
                    <a:lnR>
                      <a:noFill/>
                    </a:lnR>
                    <a:lnT>
                      <a:noFill/>
                    </a:lnT>
                    <a:lnB>
                      <a:noFill/>
                    </a:lnB>
                  </a:tcPr>
                </a:tc>
              </a:tr>
              <a:tr h="351420">
                <a:tc rowSpan="2">
                  <a:txBody>
                    <a:bodyPr/>
                    <a:lstStyle/>
                    <a:p>
                      <a:pPr algn="ctr">
                        <a:lnSpc>
                          <a:spcPct val="115000"/>
                        </a:lnSpc>
                        <a:spcAft>
                          <a:spcPts val="0"/>
                        </a:spcAft>
                      </a:pPr>
                      <a:endParaRPr lang="el-GR" sz="1100" dirty="0">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Aft>
                          <a:spcPts val="0"/>
                        </a:spcAft>
                      </a:pPr>
                      <a:endParaRPr lang="el-GR" sz="1100">
                        <a:latin typeface="Arial"/>
                        <a:ea typeface="Calibri"/>
                        <a:cs typeface="Times New Roman"/>
                      </a:endParaRPr>
                    </a:p>
                  </a:txBody>
                  <a:tcPr marL="68580" marR="68580" marT="0" marB="0">
                    <a:lnL>
                      <a:noFill/>
                    </a:lnL>
                    <a:lnR>
                      <a:noFill/>
                    </a:lnR>
                    <a:lnT>
                      <a:noFill/>
                    </a:lnT>
                    <a:lnB>
                      <a:noFill/>
                    </a:lnB>
                  </a:tcPr>
                </a:tc>
              </a:tr>
              <a:tr h="351420">
                <a:tc vMerge="1">
                  <a:txBody>
                    <a:bodyPr/>
                    <a:lstStyle/>
                    <a:p>
                      <a:endParaRPr lang="el-GR"/>
                    </a:p>
                  </a:txBody>
                  <a:tcPr/>
                </a:tc>
                <a:tc>
                  <a:txBody>
                    <a:bodyPr/>
                    <a:lstStyle/>
                    <a:p>
                      <a:pPr>
                        <a:lnSpc>
                          <a:spcPct val="115000"/>
                        </a:lnSpc>
                        <a:spcAft>
                          <a:spcPts val="0"/>
                        </a:spcAft>
                      </a:pPr>
                      <a:endParaRPr lang="el-GR" sz="1100">
                        <a:latin typeface="Arial"/>
                        <a:ea typeface="Calibri"/>
                        <a:cs typeface="Times New Roman"/>
                      </a:endParaRPr>
                    </a:p>
                  </a:txBody>
                  <a:tcPr marL="68580" marR="68580" marT="0" marB="0">
                    <a:lnL>
                      <a:noFill/>
                    </a:lnL>
                    <a:lnR>
                      <a:noFill/>
                    </a:lnR>
                    <a:lnT>
                      <a:noFill/>
                    </a:lnT>
                    <a:lnB>
                      <a:noFill/>
                    </a:lnB>
                  </a:tcPr>
                </a:tc>
              </a:tr>
              <a:tr h="521296">
                <a:tc gridSpan="2">
                  <a:txBody>
                    <a:bodyPr/>
                    <a:lstStyle/>
                    <a:p>
                      <a:pPr algn="ctr">
                        <a:lnSpc>
                          <a:spcPct val="115000"/>
                        </a:lnSpc>
                        <a:spcAft>
                          <a:spcPts val="0"/>
                        </a:spcAft>
                      </a:pPr>
                      <a:r>
                        <a:rPr lang="el-GR" sz="2800" i="1" dirty="0" smtClean="0">
                          <a:latin typeface="+mj-lt"/>
                          <a:ea typeface="Calibri"/>
                          <a:cs typeface="Times New Roman"/>
                        </a:rPr>
                        <a:t>ΥΠΟΜΕΤΡΟ 19.2 – Έργα Ιδιωτικού χαρακτήρα</a:t>
                      </a:r>
                      <a:endParaRPr lang="el-GR" sz="2800" i="1" dirty="0">
                        <a:latin typeface="+mj-lt"/>
                        <a:ea typeface="Calibri"/>
                        <a:cs typeface="Times New Roman"/>
                      </a:endParaRPr>
                    </a:p>
                  </a:txBody>
                  <a:tcPr marL="68580" marR="68580" marT="0" marB="0" anchor="ctr">
                    <a:lnL>
                      <a:noFill/>
                    </a:lnL>
                    <a:lnR>
                      <a:noFill/>
                    </a:lnR>
                    <a:lnT>
                      <a:noFill/>
                    </a:lnT>
                    <a:lnB>
                      <a:noFill/>
                    </a:lnB>
                    <a:solidFill>
                      <a:schemeClr val="accent2">
                        <a:lumMod val="60000"/>
                        <a:lumOff val="40000"/>
                      </a:schemeClr>
                    </a:solidFill>
                  </a:tcPr>
                </a:tc>
                <a:tc hMerge="1">
                  <a:txBody>
                    <a:bodyPr/>
                    <a:lstStyle/>
                    <a:p>
                      <a:pPr algn="ctr">
                        <a:lnSpc>
                          <a:spcPct val="115000"/>
                        </a:lnSpc>
                        <a:spcAft>
                          <a:spcPts val="0"/>
                        </a:spcAft>
                      </a:pPr>
                      <a:endParaRPr lang="el-GR" sz="1100" dirty="0">
                        <a:latin typeface="Arial"/>
                        <a:ea typeface="Calibri"/>
                        <a:cs typeface="Times New Roman"/>
                      </a:endParaRPr>
                    </a:p>
                  </a:txBody>
                  <a:tcPr marL="68580" marR="68580" marT="0" marB="0" anchor="ctr">
                    <a:lnL>
                      <a:noFill/>
                    </a:lnL>
                    <a:lnR>
                      <a:noFill/>
                    </a:lnR>
                    <a:lnT>
                      <a:noFill/>
                    </a:lnT>
                    <a:lnB>
                      <a:noFill/>
                    </a:lnB>
                  </a:tcPr>
                </a:tc>
              </a:tr>
              <a:tr h="351420">
                <a:tc gridSpan="2">
                  <a:txBody>
                    <a:bodyPr/>
                    <a:lstStyle/>
                    <a:p>
                      <a:pPr algn="ctr">
                        <a:lnSpc>
                          <a:spcPct val="115000"/>
                        </a:lnSpc>
                        <a:spcAft>
                          <a:spcPts val="0"/>
                        </a:spcAft>
                      </a:pPr>
                      <a:endParaRPr lang="el-GR" sz="1100" dirty="0">
                        <a:latin typeface="Calibri"/>
                        <a:ea typeface="Calibri"/>
                        <a:cs typeface="Times New Roman"/>
                      </a:endParaRPr>
                    </a:p>
                  </a:txBody>
                  <a:tcPr marL="68580" marR="68580" marT="0" marB="0" anchor="ctr">
                    <a:lnL>
                      <a:noFill/>
                    </a:lnL>
                    <a:lnR>
                      <a:noFill/>
                    </a:lnR>
                    <a:lnT>
                      <a:noFill/>
                    </a:lnT>
                    <a:lnB>
                      <a:noFill/>
                    </a:lnB>
                  </a:tcPr>
                </a:tc>
                <a:tc hMerge="1">
                  <a:txBody>
                    <a:bodyPr/>
                    <a:lstStyle/>
                    <a:p>
                      <a:endParaRPr lang="el-GR"/>
                    </a:p>
                  </a:txBody>
                  <a:tcPr/>
                </a:tc>
              </a:tr>
              <a:tr h="296652">
                <a:tc gridSpan="2">
                  <a:txBody>
                    <a:bodyPr/>
                    <a:lstStyle/>
                    <a:p>
                      <a:pPr algn="ctr">
                        <a:lnSpc>
                          <a:spcPct val="115000"/>
                        </a:lnSpc>
                        <a:spcAft>
                          <a:spcPts val="0"/>
                        </a:spcAft>
                      </a:pPr>
                      <a:endParaRPr lang="el-GR" sz="2000" i="1" dirty="0">
                        <a:latin typeface="+mj-lt"/>
                        <a:ea typeface="Calibri"/>
                        <a:cs typeface="Times New Roman"/>
                      </a:endParaRPr>
                    </a:p>
                  </a:txBody>
                  <a:tcPr marL="68580" marR="68580" marT="0" marB="0" anchor="ctr">
                    <a:lnL>
                      <a:noFill/>
                    </a:lnL>
                    <a:lnR>
                      <a:noFill/>
                    </a:lnR>
                    <a:lnT>
                      <a:noFill/>
                    </a:lnT>
                    <a:lnB>
                      <a:noFill/>
                    </a:lnB>
                  </a:tcPr>
                </a:tc>
                <a:tc hMerge="1">
                  <a:txBody>
                    <a:bodyPr/>
                    <a:lstStyle/>
                    <a:p>
                      <a:endParaRPr lang="el-GR"/>
                    </a:p>
                  </a:txBody>
                  <a:tcPr/>
                </a:tc>
              </a:tr>
              <a:tr h="351420">
                <a:tc gridSpan="2">
                  <a:txBody>
                    <a:bodyPr/>
                    <a:lstStyle/>
                    <a:p>
                      <a:pPr algn="ctr">
                        <a:lnSpc>
                          <a:spcPct val="115000"/>
                        </a:lnSpc>
                        <a:spcAft>
                          <a:spcPts val="0"/>
                        </a:spcAft>
                      </a:pPr>
                      <a:endParaRPr lang="el-GR" sz="1100" dirty="0">
                        <a:latin typeface="Arial"/>
                        <a:ea typeface="Calibri"/>
                        <a:cs typeface="Times New Roman"/>
                      </a:endParaRPr>
                    </a:p>
                  </a:txBody>
                  <a:tcPr marL="68580" marR="68580" marT="0" marB="0" anchor="ctr">
                    <a:lnL>
                      <a:noFill/>
                    </a:lnL>
                    <a:lnR>
                      <a:noFill/>
                    </a:lnR>
                    <a:lnT>
                      <a:noFill/>
                    </a:lnT>
                    <a:lnB>
                      <a:noFill/>
                    </a:lnB>
                  </a:tcPr>
                </a:tc>
                <a:tc hMerge="1">
                  <a:txBody>
                    <a:bodyPr/>
                    <a:lstStyle/>
                    <a:p>
                      <a:endParaRPr lang="el-GR"/>
                    </a:p>
                  </a:txBody>
                  <a:tcPr/>
                </a:tc>
              </a:tr>
              <a:tr h="351420">
                <a:tc gridSpan="2">
                  <a:txBody>
                    <a:bodyPr/>
                    <a:lstStyle/>
                    <a:p>
                      <a:pPr algn="ctr">
                        <a:lnSpc>
                          <a:spcPct val="115000"/>
                        </a:lnSpc>
                        <a:spcAft>
                          <a:spcPts val="0"/>
                        </a:spcAft>
                      </a:pPr>
                      <a:endParaRPr lang="el-GR" sz="1100" dirty="0">
                        <a:latin typeface="Arial"/>
                        <a:ea typeface="Calibri"/>
                        <a:cs typeface="Times New Roman"/>
                      </a:endParaRPr>
                    </a:p>
                  </a:txBody>
                  <a:tcPr marL="68580" marR="68580" marT="0" marB="0" anchor="ctr">
                    <a:lnL>
                      <a:noFill/>
                    </a:lnL>
                    <a:lnR>
                      <a:noFill/>
                    </a:lnR>
                    <a:lnT>
                      <a:noFill/>
                    </a:lnT>
                    <a:lnB>
                      <a:noFill/>
                    </a:lnB>
                  </a:tcPr>
                </a:tc>
                <a:tc hMerge="1">
                  <a:txBody>
                    <a:bodyPr/>
                    <a:lstStyle/>
                    <a:p>
                      <a:endParaRPr lang="el-GR"/>
                    </a:p>
                  </a:txBody>
                  <a:tcPr/>
                </a:tc>
              </a:tr>
            </a:tbl>
          </a:graphicData>
        </a:graphic>
      </p:graphicFrame>
      <p:pic>
        <p:nvPicPr>
          <p:cNvPr id="15374" name="Εικόνα 1" descr="Εικόνα1.png"/>
          <p:cNvPicPr>
            <a:picLocks noChangeAspect="1" noChangeArrowheads="1"/>
          </p:cNvPicPr>
          <p:nvPr/>
        </p:nvPicPr>
        <p:blipFill>
          <a:blip r:embed="rId2" cstate="print"/>
          <a:srcRect/>
          <a:stretch>
            <a:fillRect/>
          </a:stretch>
        </p:blipFill>
        <p:spPr bwMode="auto">
          <a:xfrm>
            <a:off x="5435600" y="1052513"/>
            <a:ext cx="1847850" cy="876300"/>
          </a:xfrm>
          <a:prstGeom prst="rect">
            <a:avLst/>
          </a:prstGeom>
          <a:noFill/>
          <a:ln w="9525">
            <a:noFill/>
            <a:miter lim="800000"/>
            <a:headEnd/>
            <a:tailEnd/>
          </a:ln>
        </p:spPr>
      </p:pic>
      <p:pic>
        <p:nvPicPr>
          <p:cNvPr id="15375" name="Εικόνα 3" descr="Εικόνα3.png"/>
          <p:cNvPicPr>
            <a:picLocks noChangeAspect="1" noChangeArrowheads="1"/>
          </p:cNvPicPr>
          <p:nvPr/>
        </p:nvPicPr>
        <p:blipFill>
          <a:blip r:embed="rId3" cstate="print"/>
          <a:srcRect/>
          <a:stretch>
            <a:fillRect/>
          </a:stretch>
        </p:blipFill>
        <p:spPr bwMode="auto">
          <a:xfrm>
            <a:off x="3276600" y="4076700"/>
            <a:ext cx="2676525" cy="866775"/>
          </a:xfrm>
          <a:prstGeom prst="rect">
            <a:avLst/>
          </a:prstGeom>
          <a:noFill/>
          <a:ln w="9525">
            <a:noFill/>
            <a:miter lim="800000"/>
            <a:headEnd/>
            <a:tailEnd/>
          </a:ln>
        </p:spPr>
      </p:pic>
      <p:pic>
        <p:nvPicPr>
          <p:cNvPr id="15376" name="Εικόνα 6"/>
          <p:cNvPicPr>
            <a:picLocks noChangeAspect="1"/>
          </p:cNvPicPr>
          <p:nvPr/>
        </p:nvPicPr>
        <p:blipFill>
          <a:blip r:embed="rId4" cstate="print"/>
          <a:srcRect/>
          <a:stretch>
            <a:fillRect/>
          </a:stretch>
        </p:blipFill>
        <p:spPr bwMode="auto">
          <a:xfrm>
            <a:off x="800100" y="5445125"/>
            <a:ext cx="7443788"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2457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3175" y="806450"/>
            <a:ext cx="9026525" cy="1814513"/>
          </a:xfrm>
          <a:prstGeom prst="rect">
            <a:avLst/>
          </a:prstGeom>
          <a:noFill/>
        </p:spPr>
        <p:txBody>
          <a:bodyPr>
            <a:spAutoFit/>
          </a:bodyPr>
          <a:lstStyle/>
          <a:p>
            <a:pPr algn="ctr" fontAlgn="auto">
              <a:spcBef>
                <a:spcPts val="0"/>
              </a:spcBef>
              <a:spcAft>
                <a:spcPts val="0"/>
              </a:spcAft>
              <a:defRPr/>
            </a:pPr>
            <a:r>
              <a:rPr lang="el-GR" sz="2800" b="1" dirty="0">
                <a:solidFill>
                  <a:srgbClr val="FFC000">
                    <a:lumMod val="75000"/>
                  </a:srgbClr>
                </a:solidFill>
                <a:latin typeface="+mn-lt"/>
                <a:cs typeface="+mn-cs"/>
              </a:rPr>
              <a:t>19.2.2.2</a:t>
            </a:r>
            <a:r>
              <a:rPr lang="en-US" sz="2800" b="1" dirty="0">
                <a:solidFill>
                  <a:srgbClr val="FFC000">
                    <a:lumMod val="75000"/>
                  </a:srgbClr>
                </a:solidFill>
                <a:latin typeface="+mn-lt"/>
                <a:cs typeface="+mn-cs"/>
              </a:rPr>
              <a:t>:</a:t>
            </a:r>
            <a:r>
              <a:rPr lang="el-GR" sz="2800" b="1" dirty="0">
                <a:solidFill>
                  <a:srgbClr val="FFC000">
                    <a:lumMod val="75000"/>
                  </a:srgbClr>
                </a:solidFill>
                <a:latin typeface="+mn-lt"/>
                <a:cs typeface="+mn-cs"/>
              </a:rPr>
              <a:t> </a:t>
            </a:r>
            <a:r>
              <a:rPr lang="el-GR" sz="2800" b="1" dirty="0">
                <a:solidFill>
                  <a:schemeClr val="accent1">
                    <a:lumMod val="50000"/>
                  </a:schemeClr>
                </a:solidFill>
                <a:latin typeface="+mn-lt"/>
                <a:cs typeface="+mn-cs"/>
              </a:rPr>
              <a:t>Ενίσχυση επενδύσεων στην μεταποίηση, εμπορία και/ή ανάπτυξη γεωργικών προϊόντων με αποτέλεσμα </a:t>
            </a:r>
            <a:r>
              <a:rPr lang="el-GR" sz="2800" b="1" u="sng" dirty="0">
                <a:solidFill>
                  <a:schemeClr val="accent1">
                    <a:lumMod val="50000"/>
                  </a:schemeClr>
                </a:solidFill>
                <a:latin typeface="+mn-lt"/>
                <a:cs typeface="+mn-cs"/>
              </a:rPr>
              <a:t>ΜΗ γεωργικό προϊόν</a:t>
            </a:r>
            <a:r>
              <a:rPr lang="el-GR" sz="2800" b="1" dirty="0">
                <a:solidFill>
                  <a:schemeClr val="accent1">
                    <a:lumMod val="50000"/>
                  </a:schemeClr>
                </a:solidFill>
                <a:latin typeface="+mn-lt"/>
                <a:cs typeface="+mn-cs"/>
              </a:rPr>
              <a:t> για την εξυπηρέτηση ειδικών στόχων της τοπικής στρατηγικής.</a:t>
            </a:r>
          </a:p>
        </p:txBody>
      </p:sp>
      <p:pic>
        <p:nvPicPr>
          <p:cNvPr id="24581" name="Εικόνα 14"/>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4582"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24583" name="Picture 2" descr="C:\Users\ADMIN\Desktop\TSIPOYRO.jpg"/>
          <p:cNvPicPr>
            <a:picLocks noChangeAspect="1" noChangeArrowheads="1"/>
          </p:cNvPicPr>
          <p:nvPr/>
        </p:nvPicPr>
        <p:blipFill>
          <a:blip r:embed="rId4" cstate="print"/>
          <a:srcRect/>
          <a:stretch>
            <a:fillRect/>
          </a:stretch>
        </p:blipFill>
        <p:spPr bwMode="auto">
          <a:xfrm>
            <a:off x="323850" y="2420938"/>
            <a:ext cx="2160588" cy="1622425"/>
          </a:xfrm>
          <a:prstGeom prst="rect">
            <a:avLst/>
          </a:prstGeom>
          <a:noFill/>
          <a:ln w="9525">
            <a:noFill/>
            <a:miter lim="800000"/>
            <a:headEnd/>
            <a:tailEnd/>
          </a:ln>
        </p:spPr>
      </p:pic>
      <p:pic>
        <p:nvPicPr>
          <p:cNvPr id="24584" name="Picture 3" descr="C:\Users\ADMIN\Desktop\9510317990155147332.jpg"/>
          <p:cNvPicPr>
            <a:picLocks noChangeAspect="1" noChangeArrowheads="1"/>
          </p:cNvPicPr>
          <p:nvPr/>
        </p:nvPicPr>
        <p:blipFill>
          <a:blip r:embed="rId5" cstate="print"/>
          <a:srcRect/>
          <a:stretch>
            <a:fillRect/>
          </a:stretch>
        </p:blipFill>
        <p:spPr bwMode="auto">
          <a:xfrm>
            <a:off x="2700338" y="2486025"/>
            <a:ext cx="3455987" cy="1582738"/>
          </a:xfrm>
          <a:prstGeom prst="rect">
            <a:avLst/>
          </a:prstGeom>
          <a:noFill/>
          <a:ln w="9525">
            <a:noFill/>
            <a:miter lim="800000"/>
            <a:headEnd/>
            <a:tailEnd/>
          </a:ln>
        </p:spPr>
      </p:pic>
      <p:pic>
        <p:nvPicPr>
          <p:cNvPr id="24585" name="Picture 4" descr="C:\Users\ADMIN\Desktop\efirnoe-maslo-rozmarina-pusirki.jpg"/>
          <p:cNvPicPr>
            <a:picLocks noChangeAspect="1" noChangeArrowheads="1"/>
          </p:cNvPicPr>
          <p:nvPr/>
        </p:nvPicPr>
        <p:blipFill>
          <a:blip r:embed="rId6" cstate="print"/>
          <a:srcRect/>
          <a:stretch>
            <a:fillRect/>
          </a:stretch>
        </p:blipFill>
        <p:spPr bwMode="auto">
          <a:xfrm>
            <a:off x="6376988" y="2427288"/>
            <a:ext cx="2646362" cy="1639887"/>
          </a:xfrm>
          <a:prstGeom prst="rect">
            <a:avLst/>
          </a:prstGeom>
          <a:noFill/>
          <a:ln w="9525">
            <a:noFill/>
            <a:miter lim="800000"/>
            <a:headEnd/>
            <a:tailEnd/>
          </a:ln>
        </p:spPr>
      </p:pic>
      <p:pic>
        <p:nvPicPr>
          <p:cNvPr id="24586" name="Picture 5" descr="C:\Users\ADMIN\Desktop\home_page_2.jpg"/>
          <p:cNvPicPr>
            <a:picLocks noChangeAspect="1" noChangeArrowheads="1"/>
          </p:cNvPicPr>
          <p:nvPr/>
        </p:nvPicPr>
        <p:blipFill>
          <a:blip r:embed="rId7" cstate="print"/>
          <a:srcRect/>
          <a:stretch>
            <a:fillRect/>
          </a:stretch>
        </p:blipFill>
        <p:spPr bwMode="auto">
          <a:xfrm>
            <a:off x="971550" y="4292600"/>
            <a:ext cx="3024188" cy="1584325"/>
          </a:xfrm>
          <a:prstGeom prst="rect">
            <a:avLst/>
          </a:prstGeom>
          <a:noFill/>
          <a:ln w="9525">
            <a:noFill/>
            <a:miter lim="800000"/>
            <a:headEnd/>
            <a:tailEnd/>
          </a:ln>
        </p:spPr>
      </p:pic>
      <p:pic>
        <p:nvPicPr>
          <p:cNvPr id="24587" name="Picture 6" descr="C:\Users\ADMIN\Desktop\ILIKA.jpg"/>
          <p:cNvPicPr>
            <a:picLocks noChangeAspect="1" noChangeArrowheads="1"/>
          </p:cNvPicPr>
          <p:nvPr/>
        </p:nvPicPr>
        <p:blipFill>
          <a:blip r:embed="rId8" cstate="print"/>
          <a:srcRect/>
          <a:stretch>
            <a:fillRect/>
          </a:stretch>
        </p:blipFill>
        <p:spPr bwMode="auto">
          <a:xfrm>
            <a:off x="5003800" y="4246563"/>
            <a:ext cx="328295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2560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65100" y="68263"/>
            <a:ext cx="8813800" cy="728662"/>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754063"/>
          <a:ext cx="9144000" cy="5495925"/>
        </p:xfrm>
        <a:graphic>
          <a:graphicData uri="http://schemas.openxmlformats.org/drawingml/2006/table">
            <a:tbl>
              <a:tblPr firstRow="1" bandRow="1">
                <a:tableStyleId>{7DF18680-E054-41AD-8BC1-D1AEF772440D}</a:tableStyleId>
              </a:tblPr>
              <a:tblGrid>
                <a:gridCol w="2243150">
                  <a:extLst>
                    <a:ext uri="{9D8B030D-6E8A-4147-A177-3AD203B41FA5}"/>
                  </a:extLst>
                </a:gridCol>
                <a:gridCol w="6900850">
                  <a:extLst>
                    <a:ext uri="{9D8B030D-6E8A-4147-A177-3AD203B41FA5}"/>
                  </a:extLst>
                </a:gridCol>
              </a:tblGrid>
              <a:tr h="520449">
                <a:tc gridSpan="2">
                  <a:txBody>
                    <a:bodyPr/>
                    <a:lstStyle/>
                    <a:p>
                      <a:pPr algn="ctr">
                        <a:lnSpc>
                          <a:spcPct val="100000"/>
                        </a:lnSpc>
                      </a:pPr>
                      <a:r>
                        <a:rPr lang="el-GR" sz="2800" dirty="0"/>
                        <a:t>19.2.2.2</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642908">
                <a:tc>
                  <a:txBody>
                    <a:bodyPr/>
                    <a:lstStyle/>
                    <a:p>
                      <a:r>
                        <a:rPr lang="el-GR" b="1" dirty="0"/>
                        <a:t>Δικαιούχοι</a:t>
                      </a:r>
                    </a:p>
                  </a:txBody>
                  <a:tcPr/>
                </a:tc>
                <a:tc>
                  <a:txBody>
                    <a:bodyPr/>
                    <a:lstStyle/>
                    <a:p>
                      <a:pPr algn="just"/>
                      <a:r>
                        <a:rPr lang="el-GR" dirty="0" smtClean="0"/>
                        <a:t>Φυσικά ή Νομικά πρόσωπα που συνιστούν πολύ μικρές και μικρές επιχειρήσεις.</a:t>
                      </a:r>
                      <a:endParaRPr lang="el-GR" dirty="0"/>
                    </a:p>
                  </a:txBody>
                  <a:tcPr/>
                </a:tc>
                <a:extLst>
                  <a:ext uri="{0D108BD9-81ED-4DB2-BD59-A6C34878D82A}"/>
                </a:extLst>
              </a:tr>
              <a:tr h="439426">
                <a:tc>
                  <a:txBody>
                    <a:bodyPr/>
                    <a:lstStyle/>
                    <a:p>
                      <a:r>
                        <a:rPr lang="el-GR" b="1" dirty="0"/>
                        <a:t>Περιοχή εφαρμογής</a:t>
                      </a:r>
                    </a:p>
                  </a:txBody>
                  <a:tcPr/>
                </a:tc>
                <a:tc>
                  <a:txBody>
                    <a:bodyPr/>
                    <a:lstStyle/>
                    <a:p>
                      <a:r>
                        <a:rPr lang="el-GR" b="1" u="none" dirty="0" smtClean="0"/>
                        <a:t>Ίδρυση, εκσυγχρονισμός, επέκταση, μετεγκατάσταση μονάδων</a:t>
                      </a:r>
                      <a:r>
                        <a:rPr lang="el-GR" b="1" dirty="0" smtClean="0"/>
                        <a:t>: </a:t>
                      </a:r>
                      <a:r>
                        <a:rPr lang="el-GR" dirty="0"/>
                        <a:t>Το σύνολο της περιοχής </a:t>
                      </a:r>
                      <a:r>
                        <a:rPr lang="el-GR" dirty="0" smtClean="0"/>
                        <a:t>παρέμβασης.</a:t>
                      </a:r>
                      <a:endParaRPr lang="el-GR" dirty="0"/>
                    </a:p>
                  </a:txBody>
                  <a:tcPr/>
                </a:tc>
                <a:extLst>
                  <a:ext uri="{0D108BD9-81ED-4DB2-BD59-A6C34878D82A}"/>
                </a:extLst>
              </a:tr>
              <a:tr h="2184706">
                <a:tc>
                  <a:txBody>
                    <a:bodyPr/>
                    <a:lstStyle/>
                    <a:p>
                      <a:r>
                        <a:rPr lang="el-GR" b="1" dirty="0"/>
                        <a:t>Ενδεικτικές </a:t>
                      </a:r>
                    </a:p>
                    <a:p>
                      <a:r>
                        <a:rPr lang="el-GR" b="1" dirty="0"/>
                        <a:t>Ενέργειες</a:t>
                      </a:r>
                      <a:r>
                        <a:rPr lang="el-GR" b="1" baseline="0" dirty="0"/>
                        <a:t> </a:t>
                      </a:r>
                      <a:endParaRPr lang="el-GR" b="1" baseline="0" dirty="0" smtClean="0"/>
                    </a:p>
                    <a:p>
                      <a:r>
                        <a:rPr lang="el-GR" b="1" baseline="0" dirty="0" smtClean="0">
                          <a:solidFill>
                            <a:schemeClr val="accent6">
                              <a:lumMod val="75000"/>
                            </a:schemeClr>
                          </a:solidFill>
                        </a:rPr>
                        <a:t>Σύμφωνα με τους ΚΑΔ της Πρόσκλησης</a:t>
                      </a:r>
                      <a:endParaRPr lang="el-GR" b="1" dirty="0">
                        <a:solidFill>
                          <a:schemeClr val="accent6">
                            <a:lumMod val="75000"/>
                          </a:schemeClr>
                        </a:solidFill>
                      </a:endParaRPr>
                    </a:p>
                    <a:p>
                      <a:endParaRPr lang="el-GR" b="1" dirty="0"/>
                    </a:p>
                  </a:txBody>
                  <a:tcPr/>
                </a:tc>
                <a:tc>
                  <a:txBody>
                    <a:bodyPr/>
                    <a:lstStyle/>
                    <a:p>
                      <a:pPr algn="just"/>
                      <a:r>
                        <a:rPr lang="el-GR" sz="1700" b="0" dirty="0" smtClean="0"/>
                        <a:t>Αξιοποίηση  προϊόντων του Παραρτήματος I της Συνθήκης για την περαιτέρω μεταποίησή τους με τελικό προϊόν εκτός παραρτήματος Ι (μη γεωργικό) σύμφωνα με τους ΚΑΔ της</a:t>
                      </a:r>
                      <a:r>
                        <a:rPr lang="el-GR" sz="1700" b="0" baseline="0" dirty="0" smtClean="0"/>
                        <a:t> Πρόσκλησης</a:t>
                      </a:r>
                      <a:r>
                        <a:rPr lang="el-GR" sz="1700" b="0" dirty="0" smtClean="0"/>
                        <a:t>. </a:t>
                      </a:r>
                      <a:r>
                        <a:rPr lang="el-GR" sz="1700" b="1" u="sng" dirty="0"/>
                        <a:t>Ενδεικτικοί</a:t>
                      </a:r>
                      <a:r>
                        <a:rPr lang="el-GR" sz="1700" u="sng" dirty="0"/>
                        <a:t> </a:t>
                      </a:r>
                      <a:r>
                        <a:rPr lang="el-GR" sz="1700" b="1" u="sng" dirty="0"/>
                        <a:t>κλάδοι</a:t>
                      </a:r>
                      <a:r>
                        <a:rPr lang="el-GR" sz="1700" dirty="0"/>
                        <a:t>: </a:t>
                      </a:r>
                      <a:r>
                        <a:rPr lang="el-GR" sz="1700" i="1" u="sng" dirty="0"/>
                        <a:t>ζυθοποιία, επεξεργασία προϊόντων κυψέλης,</a:t>
                      </a:r>
                      <a:r>
                        <a:rPr lang="el-GR" sz="1700" i="1" u="sng" baseline="0" dirty="0"/>
                        <a:t> </a:t>
                      </a:r>
                      <a:r>
                        <a:rPr lang="el-GR" sz="1700" i="1" u="sng" dirty="0"/>
                        <a:t>μονάδες παραγωγής αιθέριων ελαίων, μονάδες πυρηνελαιουργείων, </a:t>
                      </a:r>
                      <a:r>
                        <a:rPr lang="el-GR" sz="1700" i="1" u="sng" dirty="0" smtClean="0"/>
                        <a:t>μονάδες </a:t>
                      </a:r>
                      <a:r>
                        <a:rPr lang="el-GR" sz="1700" i="1" u="sng" dirty="0"/>
                        <a:t>παραγωγής αποσταγμάτων, μονάδες παραγωγής γεωργικών προϊόντων για την παραγωγή προϊόντων κοσμετολογίας και διατροφής, μονάδες παραγωγής πυτιάς και συμπυκνωμάτων </a:t>
                      </a:r>
                      <a:r>
                        <a:rPr lang="el-GR" sz="1700" i="1" u="sng" dirty="0" smtClean="0"/>
                        <a:t>αυτής</a:t>
                      </a:r>
                      <a:r>
                        <a:rPr lang="el-GR" sz="1700" dirty="0" smtClean="0"/>
                        <a:t>  </a:t>
                      </a:r>
                      <a:r>
                        <a:rPr lang="el-GR" sz="1700" dirty="0"/>
                        <a:t>κ.ά.</a:t>
                      </a:r>
                    </a:p>
                  </a:txBody>
                  <a:tcPr/>
                </a:tc>
                <a:extLst>
                  <a:ext uri="{0D108BD9-81ED-4DB2-BD59-A6C34878D82A}"/>
                </a:extLst>
              </a:tr>
              <a:tr h="283684">
                <a:tc>
                  <a:txBody>
                    <a:bodyPr/>
                    <a:lstStyle/>
                    <a:p>
                      <a:pPr defTabSz="828000"/>
                      <a:r>
                        <a:rPr lang="el-GR" b="1" dirty="0" smtClean="0"/>
                        <a:t>Σημαντικό κριτήριο αξιολόγησης</a:t>
                      </a:r>
                      <a:endParaRPr lang="el-GR" b="1" dirty="0"/>
                    </a:p>
                  </a:txBody>
                  <a:tcPr/>
                </a:tc>
                <a:tc>
                  <a:txBody>
                    <a:bodyPr/>
                    <a:lstStyle/>
                    <a:p>
                      <a:pPr algn="just" defTabSz="828000"/>
                      <a:r>
                        <a:rPr lang="el-GR" sz="1700" b="0" kern="1200" dirty="0" smtClean="0">
                          <a:solidFill>
                            <a:schemeClr val="dk1"/>
                          </a:solidFill>
                          <a:latin typeface="+mn-lt"/>
                          <a:ea typeface="+mn-ea"/>
                          <a:cs typeface="+mn-cs"/>
                        </a:rPr>
                        <a:t>Αποτελεί  η ιδιότητα του επαγγελματία αγρότη. Δύναται να ιδρυθούν μικρές οικοτεχνικές μονάδες από επαγγελματίες αγρότες σύμφωνα με την ισχύουσα νομοθεσία.</a:t>
                      </a:r>
                      <a:endParaRPr lang="el-GR" sz="1700" b="0" kern="1200" dirty="0">
                        <a:solidFill>
                          <a:schemeClr val="dk1"/>
                        </a:solidFill>
                        <a:latin typeface="+mn-lt"/>
                        <a:ea typeface="+mn-ea"/>
                        <a:cs typeface="+mn-cs"/>
                      </a:endParaRPr>
                    </a:p>
                  </a:txBody>
                  <a:tcPr/>
                </a:tc>
              </a:tr>
              <a:tr h="283684">
                <a:tc>
                  <a:txBody>
                    <a:bodyPr/>
                    <a:lstStyle/>
                    <a:p>
                      <a:pPr defTabSz="828000"/>
                      <a:r>
                        <a:rPr lang="el-GR" b="1" dirty="0"/>
                        <a:t>Ένταση Ενίσχυσης</a:t>
                      </a:r>
                    </a:p>
                  </a:txBody>
                  <a:tcPr/>
                </a:tc>
                <a:tc>
                  <a:txBody>
                    <a:bodyPr/>
                    <a:lstStyle/>
                    <a:p>
                      <a:pPr defTabSz="828000"/>
                      <a:r>
                        <a:rPr lang="el-GR" sz="1800" b="1" kern="1200" dirty="0">
                          <a:solidFill>
                            <a:srgbClr val="FF0000"/>
                          </a:solidFill>
                          <a:effectLst/>
                        </a:rPr>
                        <a:t>5</a:t>
                      </a:r>
                      <a:r>
                        <a:rPr lang="el-GR" sz="1800" b="1" kern="1200" dirty="0" smtClean="0">
                          <a:solidFill>
                            <a:srgbClr val="FF0000"/>
                          </a:solidFill>
                          <a:effectLst/>
                        </a:rPr>
                        <a:t>0</a:t>
                      </a:r>
                      <a:r>
                        <a:rPr lang="el-GR" sz="1800" b="1" kern="1200" dirty="0">
                          <a:solidFill>
                            <a:srgbClr val="FF0000"/>
                          </a:solidFill>
                          <a:effectLst/>
                        </a:rPr>
                        <a:t>%</a:t>
                      </a:r>
                      <a:r>
                        <a:rPr lang="el-GR" sz="1800" b="1" kern="1200" dirty="0">
                          <a:effectLst/>
                        </a:rPr>
                        <a:t> </a:t>
                      </a:r>
                      <a:r>
                        <a:rPr lang="el-GR" sz="1800" kern="1200" dirty="0">
                          <a:effectLst/>
                        </a:rPr>
                        <a:t>των επιλέξιμων </a:t>
                      </a:r>
                      <a:r>
                        <a:rPr lang="el-GR" sz="1800" kern="1200" dirty="0" smtClean="0">
                          <a:effectLst/>
                        </a:rPr>
                        <a:t>δαπανών</a:t>
                      </a:r>
                      <a:r>
                        <a:rPr lang="el-GR" sz="1800" kern="1200" baseline="0" dirty="0" smtClean="0">
                          <a:effectLst/>
                        </a:rPr>
                        <a:t> με εφαρμογή </a:t>
                      </a:r>
                      <a:r>
                        <a:rPr lang="el-GR" sz="1800" kern="1200" dirty="0" smtClean="0">
                          <a:solidFill>
                            <a:schemeClr val="dk1"/>
                          </a:solidFill>
                          <a:effectLst/>
                          <a:latin typeface="+mn-lt"/>
                          <a:ea typeface="+mn-ea"/>
                          <a:cs typeface="+mn-cs"/>
                        </a:rPr>
                        <a:t>Κανονισμού </a:t>
                      </a:r>
                      <a:r>
                        <a:rPr lang="en-US" sz="1800" kern="1200" dirty="0" smtClean="0">
                          <a:solidFill>
                            <a:schemeClr val="dk1"/>
                          </a:solidFill>
                          <a:effectLst/>
                          <a:latin typeface="+mn-lt"/>
                          <a:ea typeface="+mn-ea"/>
                          <a:cs typeface="+mn-cs"/>
                        </a:rPr>
                        <a:t>de </a:t>
                      </a:r>
                      <a:r>
                        <a:rPr lang="en-US" sz="1800" kern="1200" dirty="0" err="1" smtClean="0">
                          <a:solidFill>
                            <a:schemeClr val="dk1"/>
                          </a:solidFill>
                          <a:effectLst/>
                          <a:latin typeface="+mn-lt"/>
                          <a:ea typeface="+mn-ea"/>
                          <a:cs typeface="+mn-cs"/>
                        </a:rPr>
                        <a:t>minimis</a:t>
                      </a:r>
                      <a:r>
                        <a:rPr lang="el-GR" sz="1800" kern="1200" dirty="0" smtClean="0">
                          <a:solidFill>
                            <a:schemeClr val="dk1"/>
                          </a:solidFill>
                          <a:effectLst/>
                          <a:latin typeface="+mn-lt"/>
                          <a:ea typeface="+mn-ea"/>
                          <a:cs typeface="+mn-cs"/>
                        </a:rPr>
                        <a:t> 1407/2013 (200.000,00 ανά τριετία ανά δικαιούχο).</a:t>
                      </a:r>
                      <a:endParaRPr lang="el-GR" b="1" dirty="0">
                        <a:solidFill>
                          <a:schemeClr val="tx1"/>
                        </a:solidFill>
                      </a:endParaRPr>
                    </a:p>
                  </a:txBody>
                  <a:tcPr/>
                </a:tc>
                <a:extLst>
                  <a:ext uri="{0D108BD9-81ED-4DB2-BD59-A6C34878D82A}"/>
                </a:extLst>
              </a:tr>
            </a:tbl>
          </a:graphicData>
        </a:graphic>
      </p:graphicFrame>
      <p:pic>
        <p:nvPicPr>
          <p:cNvPr id="25626"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5627"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379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122238"/>
            <a:ext cx="8812212" cy="728662"/>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9" name="TextBox 8"/>
          <p:cNvSpPr txBox="1"/>
          <p:nvPr/>
        </p:nvSpPr>
        <p:spPr>
          <a:xfrm>
            <a:off x="0" y="590550"/>
            <a:ext cx="9144000" cy="1816100"/>
          </a:xfrm>
          <a:prstGeom prst="rect">
            <a:avLst/>
          </a:prstGeom>
          <a:noFill/>
        </p:spPr>
        <p:txBody>
          <a:bodyPr>
            <a:spAutoFit/>
          </a:bodyPr>
          <a:lstStyle/>
          <a:p>
            <a:pPr algn="ctr" fontAlgn="auto">
              <a:spcBef>
                <a:spcPts val="0"/>
              </a:spcBef>
              <a:spcAft>
                <a:spcPts val="0"/>
              </a:spcAft>
              <a:defRPr/>
            </a:pPr>
            <a:r>
              <a:rPr lang="el-GR" sz="2800" b="1" dirty="0">
                <a:solidFill>
                  <a:srgbClr val="FFC000">
                    <a:lumMod val="75000"/>
                  </a:srgbClr>
                </a:solidFill>
                <a:latin typeface="+mn-lt"/>
                <a:cs typeface="+mn-cs"/>
              </a:rPr>
              <a:t>19.2.3.1</a:t>
            </a:r>
            <a:r>
              <a:rPr lang="en-US" sz="2800" b="1" dirty="0">
                <a:solidFill>
                  <a:srgbClr val="FFC000">
                    <a:lumMod val="75000"/>
                  </a:srgbClr>
                </a:solidFill>
                <a:latin typeface="+mn-lt"/>
                <a:cs typeface="+mn-cs"/>
              </a:rPr>
              <a:t>:</a:t>
            </a:r>
            <a:r>
              <a:rPr lang="el-GR" sz="2800" b="1" dirty="0">
                <a:solidFill>
                  <a:srgbClr val="FFC000">
                    <a:lumMod val="75000"/>
                  </a:srgbClr>
                </a:solidFill>
                <a:latin typeface="+mn-lt"/>
                <a:cs typeface="+mn-cs"/>
              </a:rPr>
              <a:t> </a:t>
            </a:r>
            <a:r>
              <a:rPr lang="el-GR" sz="2800" b="1" dirty="0">
                <a:solidFill>
                  <a:schemeClr val="accent5">
                    <a:lumMod val="50000"/>
                  </a:schemeClr>
                </a:solidFill>
                <a:latin typeface="+mn-lt"/>
                <a:cs typeface="+mn-cs"/>
              </a:rPr>
              <a:t>Οριζόντια εφαρμογή μεταποίησης, εμπορίας και/ή ανάπτυξης γεωργικών προϊόντων με αποτέλεσμα </a:t>
            </a:r>
            <a:r>
              <a:rPr lang="el-GR" sz="2800" b="1" u="sng" dirty="0">
                <a:solidFill>
                  <a:schemeClr val="accent5">
                    <a:lumMod val="50000"/>
                  </a:schemeClr>
                </a:solidFill>
                <a:latin typeface="+mn-lt"/>
                <a:cs typeface="+mn-cs"/>
              </a:rPr>
              <a:t>γεωργικό προϊόν </a:t>
            </a:r>
            <a:r>
              <a:rPr lang="el-GR" sz="2800" b="1" dirty="0">
                <a:solidFill>
                  <a:schemeClr val="accent5">
                    <a:lumMod val="50000"/>
                  </a:schemeClr>
                </a:solidFill>
                <a:latin typeface="+mn-lt"/>
                <a:cs typeface="+mn-cs"/>
              </a:rPr>
              <a:t>με σκοπό την εξυπηρέτηση των στόχων </a:t>
            </a:r>
          </a:p>
          <a:p>
            <a:pPr algn="ctr" fontAlgn="auto">
              <a:spcBef>
                <a:spcPts val="0"/>
              </a:spcBef>
              <a:spcAft>
                <a:spcPts val="0"/>
              </a:spcAft>
              <a:defRPr/>
            </a:pPr>
            <a:r>
              <a:rPr lang="el-GR" sz="2800" b="1" dirty="0">
                <a:solidFill>
                  <a:schemeClr val="accent5">
                    <a:lumMod val="50000"/>
                  </a:schemeClr>
                </a:solidFill>
                <a:latin typeface="+mn-lt"/>
                <a:cs typeface="+mn-cs"/>
              </a:rPr>
              <a:t>της τοπικής στρατηγικής</a:t>
            </a:r>
          </a:p>
        </p:txBody>
      </p:sp>
      <p:pic>
        <p:nvPicPr>
          <p:cNvPr id="33797" name="Εικόνα 15"/>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379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33799" name="Picture 2" descr="C:\Users\ADMIN\Desktop\20280448_shutterstock_119550997.jpg"/>
          <p:cNvPicPr>
            <a:picLocks noChangeAspect="1" noChangeArrowheads="1"/>
          </p:cNvPicPr>
          <p:nvPr/>
        </p:nvPicPr>
        <p:blipFill>
          <a:blip r:embed="rId4" cstate="print"/>
          <a:srcRect/>
          <a:stretch>
            <a:fillRect/>
          </a:stretch>
        </p:blipFill>
        <p:spPr bwMode="auto">
          <a:xfrm>
            <a:off x="179388" y="2349500"/>
            <a:ext cx="2879725" cy="1643063"/>
          </a:xfrm>
          <a:prstGeom prst="rect">
            <a:avLst/>
          </a:prstGeom>
          <a:noFill/>
          <a:ln w="9525">
            <a:noFill/>
            <a:miter lim="800000"/>
            <a:headEnd/>
            <a:tailEnd/>
          </a:ln>
        </p:spPr>
      </p:pic>
      <p:pic>
        <p:nvPicPr>
          <p:cNvPr id="33800" name="Picture 3" descr="C:\Users\ADMIN\Desktop\shutterstock_744342907.jpg"/>
          <p:cNvPicPr>
            <a:picLocks noChangeAspect="1" noChangeArrowheads="1"/>
          </p:cNvPicPr>
          <p:nvPr/>
        </p:nvPicPr>
        <p:blipFill>
          <a:blip r:embed="rId5" cstate="print"/>
          <a:srcRect/>
          <a:stretch>
            <a:fillRect/>
          </a:stretch>
        </p:blipFill>
        <p:spPr bwMode="auto">
          <a:xfrm>
            <a:off x="6411913" y="2263775"/>
            <a:ext cx="2655887" cy="1728788"/>
          </a:xfrm>
          <a:prstGeom prst="rect">
            <a:avLst/>
          </a:prstGeom>
          <a:noFill/>
          <a:ln w="9525">
            <a:noFill/>
            <a:miter lim="800000"/>
            <a:headEnd/>
            <a:tailEnd/>
          </a:ln>
        </p:spPr>
      </p:pic>
      <p:pic>
        <p:nvPicPr>
          <p:cNvPr id="33801" name="Picture 4" descr="C:\Users\ADMIN\Desktop\1135802-pou-poul-lad-680.jpg"/>
          <p:cNvPicPr>
            <a:picLocks noChangeAspect="1" noChangeArrowheads="1"/>
          </p:cNvPicPr>
          <p:nvPr/>
        </p:nvPicPr>
        <p:blipFill>
          <a:blip r:embed="rId6" cstate="print"/>
          <a:srcRect/>
          <a:stretch>
            <a:fillRect/>
          </a:stretch>
        </p:blipFill>
        <p:spPr bwMode="auto">
          <a:xfrm>
            <a:off x="6411913" y="4149725"/>
            <a:ext cx="2655887" cy="1800225"/>
          </a:xfrm>
          <a:prstGeom prst="rect">
            <a:avLst/>
          </a:prstGeom>
          <a:noFill/>
          <a:ln w="9525">
            <a:noFill/>
            <a:miter lim="800000"/>
            <a:headEnd/>
            <a:tailEnd/>
          </a:ln>
        </p:spPr>
      </p:pic>
      <p:pic>
        <p:nvPicPr>
          <p:cNvPr id="33802" name="Picture 5" descr="C:\Users\ADMIN\Desktop\poreia_27.jpg"/>
          <p:cNvPicPr>
            <a:picLocks noChangeAspect="1" noChangeArrowheads="1"/>
          </p:cNvPicPr>
          <p:nvPr/>
        </p:nvPicPr>
        <p:blipFill>
          <a:blip r:embed="rId7" cstate="print"/>
          <a:srcRect/>
          <a:stretch>
            <a:fillRect/>
          </a:stretch>
        </p:blipFill>
        <p:spPr bwMode="auto">
          <a:xfrm>
            <a:off x="3348038" y="2406650"/>
            <a:ext cx="2801937" cy="1585913"/>
          </a:xfrm>
          <a:prstGeom prst="rect">
            <a:avLst/>
          </a:prstGeom>
          <a:noFill/>
          <a:ln w="9525">
            <a:noFill/>
            <a:miter lim="800000"/>
            <a:headEnd/>
            <a:tailEnd/>
          </a:ln>
        </p:spPr>
      </p:pic>
      <p:pic>
        <p:nvPicPr>
          <p:cNvPr id="33803" name="Picture 6" descr="C:\Users\ADMIN\Desktop\dc86ee_wine photo.jpg"/>
          <p:cNvPicPr>
            <a:picLocks noChangeAspect="1" noChangeArrowheads="1"/>
          </p:cNvPicPr>
          <p:nvPr/>
        </p:nvPicPr>
        <p:blipFill>
          <a:blip r:embed="rId8" cstate="print"/>
          <a:srcRect/>
          <a:stretch>
            <a:fillRect/>
          </a:stretch>
        </p:blipFill>
        <p:spPr bwMode="auto">
          <a:xfrm>
            <a:off x="179388" y="4149725"/>
            <a:ext cx="2879725" cy="1800225"/>
          </a:xfrm>
          <a:prstGeom prst="rect">
            <a:avLst/>
          </a:prstGeom>
          <a:noFill/>
          <a:ln w="9525">
            <a:noFill/>
            <a:miter lim="800000"/>
            <a:headEnd/>
            <a:tailEnd/>
          </a:ln>
        </p:spPr>
      </p:pic>
      <p:pic>
        <p:nvPicPr>
          <p:cNvPr id="33804" name="Picture 7" descr="\\KARAKOSTA-PC\public\CLLD_LEADER_\ΕΜΨΥΧΩΣΗ_CLLD_LEADER\ΓΙΑ ΠΑΡΟΥΣΙΑΣΗ_23_5_2019\P7250209.JPG"/>
          <p:cNvPicPr>
            <a:picLocks noChangeAspect="1" noChangeArrowheads="1"/>
          </p:cNvPicPr>
          <p:nvPr/>
        </p:nvPicPr>
        <p:blipFill>
          <a:blip r:embed="rId9" cstate="print"/>
          <a:srcRect/>
          <a:stretch>
            <a:fillRect/>
          </a:stretch>
        </p:blipFill>
        <p:spPr bwMode="auto">
          <a:xfrm>
            <a:off x="3348038" y="4149725"/>
            <a:ext cx="2801937"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481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65100" y="68263"/>
            <a:ext cx="8813800" cy="728662"/>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754063"/>
          <a:ext cx="9144000" cy="5461000"/>
        </p:xfrm>
        <a:graphic>
          <a:graphicData uri="http://schemas.openxmlformats.org/drawingml/2006/table">
            <a:tbl>
              <a:tblPr firstRow="1" bandRow="1">
                <a:tableStyleId>{7DF18680-E054-41AD-8BC1-D1AEF772440D}</a:tableStyleId>
              </a:tblPr>
              <a:tblGrid>
                <a:gridCol w="2243150">
                  <a:extLst>
                    <a:ext uri="{9D8B030D-6E8A-4147-A177-3AD203B41FA5}"/>
                  </a:extLst>
                </a:gridCol>
                <a:gridCol w="6900850">
                  <a:extLst>
                    <a:ext uri="{9D8B030D-6E8A-4147-A177-3AD203B41FA5}"/>
                  </a:extLst>
                </a:gridCol>
              </a:tblGrid>
              <a:tr h="520449">
                <a:tc gridSpan="2">
                  <a:txBody>
                    <a:bodyPr/>
                    <a:lstStyle/>
                    <a:p>
                      <a:pPr algn="ctr">
                        <a:lnSpc>
                          <a:spcPct val="100000"/>
                        </a:lnSpc>
                      </a:pPr>
                      <a:r>
                        <a:rPr lang="el-GR" sz="2800" dirty="0" smtClean="0"/>
                        <a:t>19.2.3.1</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642908">
                <a:tc>
                  <a:txBody>
                    <a:bodyPr/>
                    <a:lstStyle/>
                    <a:p>
                      <a:r>
                        <a:rPr lang="el-GR" b="1" dirty="0"/>
                        <a:t>Δικαιούχοι</a:t>
                      </a:r>
                    </a:p>
                  </a:txBody>
                  <a:tcPr/>
                </a:tc>
                <a:tc>
                  <a:txBody>
                    <a:bodyPr/>
                    <a:lstStyle/>
                    <a:p>
                      <a:pPr algn="just"/>
                      <a:r>
                        <a:rPr lang="el-GR" dirty="0" smtClean="0"/>
                        <a:t>Φυσικά ή Νομικά πρόσωπα που συνιστούν πολύ μικρές και μικρές επιχειρήσεις.</a:t>
                      </a:r>
                      <a:endParaRPr lang="el-GR" dirty="0"/>
                    </a:p>
                  </a:txBody>
                  <a:tcPr/>
                </a:tc>
                <a:extLst>
                  <a:ext uri="{0D108BD9-81ED-4DB2-BD59-A6C34878D82A}"/>
                </a:extLst>
              </a:tr>
              <a:tr h="439426">
                <a:tc>
                  <a:txBody>
                    <a:bodyPr/>
                    <a:lstStyle/>
                    <a:p>
                      <a:r>
                        <a:rPr lang="el-GR" b="1" dirty="0"/>
                        <a:t>Περιοχή εφαρμογής</a:t>
                      </a:r>
                    </a:p>
                  </a:txBody>
                  <a:tcPr/>
                </a:tc>
                <a:tc>
                  <a:txBody>
                    <a:bodyPr/>
                    <a:lstStyle/>
                    <a:p>
                      <a:r>
                        <a:rPr lang="el-GR" b="1" u="none" dirty="0" smtClean="0"/>
                        <a:t>Ίδρυση, εκσυγχρονισμός, επέκταση, μετεγκατάσταση μονάδων</a:t>
                      </a:r>
                      <a:r>
                        <a:rPr lang="el-GR" b="1" dirty="0" smtClean="0"/>
                        <a:t>: </a:t>
                      </a:r>
                      <a:r>
                        <a:rPr lang="el-GR" dirty="0"/>
                        <a:t>Το σύνολο της περιοχής </a:t>
                      </a:r>
                      <a:r>
                        <a:rPr lang="el-GR" dirty="0" smtClean="0"/>
                        <a:t>παρέμβασης.</a:t>
                      </a:r>
                      <a:endParaRPr lang="el-GR" dirty="0"/>
                    </a:p>
                  </a:txBody>
                  <a:tcPr/>
                </a:tc>
                <a:extLst>
                  <a:ext uri="{0D108BD9-81ED-4DB2-BD59-A6C34878D82A}"/>
                </a:extLst>
              </a:tr>
              <a:tr h="2184706">
                <a:tc>
                  <a:txBody>
                    <a:bodyPr/>
                    <a:lstStyle/>
                    <a:p>
                      <a:r>
                        <a:rPr lang="el-GR" b="1" dirty="0"/>
                        <a:t>Ενδεικτικές </a:t>
                      </a:r>
                    </a:p>
                    <a:p>
                      <a:r>
                        <a:rPr lang="el-GR" b="1" dirty="0"/>
                        <a:t>Ενέργειες</a:t>
                      </a:r>
                      <a:r>
                        <a:rPr lang="el-GR" b="1" baseline="0" dirty="0"/>
                        <a:t> </a:t>
                      </a:r>
                      <a:endParaRPr lang="el-GR" b="1" baseline="0" dirty="0" smtClean="0"/>
                    </a:p>
                    <a:p>
                      <a:r>
                        <a:rPr lang="el-GR" b="1" baseline="0" dirty="0" smtClean="0">
                          <a:solidFill>
                            <a:schemeClr val="accent6">
                              <a:lumMod val="75000"/>
                            </a:schemeClr>
                          </a:solidFill>
                        </a:rPr>
                        <a:t>Σύμφωνα με τους ΚΑΔ της Πρόσκλησης</a:t>
                      </a:r>
                      <a:endParaRPr lang="el-GR" b="1" dirty="0">
                        <a:solidFill>
                          <a:schemeClr val="accent6">
                            <a:lumMod val="75000"/>
                          </a:schemeClr>
                        </a:solidFill>
                      </a:endParaRPr>
                    </a:p>
                    <a:p>
                      <a:endParaRPr lang="el-GR" b="1" dirty="0"/>
                    </a:p>
                  </a:txBody>
                  <a:tcPr/>
                </a:tc>
                <a:tc>
                  <a:txBody>
                    <a:bodyPr/>
                    <a:lstStyle/>
                    <a:p>
                      <a:pPr algn="just"/>
                      <a:r>
                        <a:rPr lang="el-GR" sz="1700" b="0" dirty="0" smtClean="0"/>
                        <a:t>Επιχειρήσεις οι οποίες δραστηριοποιούνται στην πρωτογενή παραγωγή με τελικά προϊόντα γεωργικά όπως αυτά απαριθμούνται στο Παράρτημα I της Συνθήκης για τη Λειτουργία της Ευρωπαϊκής Ένωσης (ΣΛΕΕ), εξαιρουμένων των προϊόντων αλιείας και υδατοκαλλιέργειας: </a:t>
                      </a:r>
                      <a:r>
                        <a:rPr lang="el-GR" sz="1700" b="0" u="sng" dirty="0" smtClean="0"/>
                        <a:t>π.χ. τομείς γάλακτος,</a:t>
                      </a:r>
                      <a:r>
                        <a:rPr lang="el-GR" sz="1700" b="0" u="sng" baseline="0" dirty="0" smtClean="0"/>
                        <a:t> κρέατος, οίνου, αβγών, ζωοτροφών, </a:t>
                      </a:r>
                      <a:r>
                        <a:rPr lang="el-GR" sz="1700" b="0" u="sng" baseline="0" dirty="0" err="1" smtClean="0"/>
                        <a:t>ελαιούχων</a:t>
                      </a:r>
                      <a:r>
                        <a:rPr lang="el-GR" sz="1700" b="0" u="sng" baseline="0" dirty="0" smtClean="0"/>
                        <a:t> προϊόντων </a:t>
                      </a:r>
                      <a:r>
                        <a:rPr lang="el-GR" sz="1700" dirty="0" smtClean="0"/>
                        <a:t>κ.ά.</a:t>
                      </a:r>
                    </a:p>
                    <a:p>
                      <a:pPr algn="just"/>
                      <a:r>
                        <a:rPr lang="el-GR" sz="1600" b="1" dirty="0" smtClean="0">
                          <a:solidFill>
                            <a:srgbClr val="FF0000"/>
                          </a:solidFill>
                          <a:latin typeface="Verdana" panose="020B0604030504040204" pitchFamily="34" charset="0"/>
                          <a:ea typeface="Verdana" panose="020B0604030504040204" pitchFamily="34" charset="0"/>
                        </a:rPr>
                        <a:t>!! </a:t>
                      </a:r>
                      <a:r>
                        <a:rPr lang="el-GR" sz="1700" b="0" kern="1200" dirty="0" smtClean="0">
                          <a:solidFill>
                            <a:schemeClr val="dk1"/>
                          </a:solidFill>
                          <a:latin typeface="+mn-lt"/>
                          <a:ea typeface="+mn-ea"/>
                          <a:cs typeface="+mn-cs"/>
                        </a:rPr>
                        <a:t>Δεν είναι επιλέξιμη η ίδρυση ελαιοτριβείων και σφαγείων.</a:t>
                      </a:r>
                    </a:p>
                    <a:p>
                      <a:pPr algn="just"/>
                      <a:r>
                        <a:rPr lang="el-GR" sz="1600" b="1" dirty="0" smtClean="0">
                          <a:solidFill>
                            <a:srgbClr val="FF0000"/>
                          </a:solidFill>
                          <a:latin typeface="Verdana" panose="020B0604030504040204" pitchFamily="34" charset="0"/>
                          <a:ea typeface="Verdana" panose="020B0604030504040204" pitchFamily="34" charset="0"/>
                        </a:rPr>
                        <a:t>!! </a:t>
                      </a:r>
                      <a:r>
                        <a:rPr lang="el-GR" sz="1700" b="0" kern="1200" dirty="0" smtClean="0">
                          <a:solidFill>
                            <a:schemeClr val="dk1"/>
                          </a:solidFill>
                          <a:latin typeface="+mn-lt"/>
                          <a:ea typeface="+mn-ea"/>
                          <a:cs typeface="+mn-cs"/>
                        </a:rPr>
                        <a:t>Ελαιοτριβεία που έχουν παύσει τη λειτουργία τους, μπορούν να προβούν σε εκσυγχρονισμό και να επαναλειτουργήσουν με την ίδια δραστηριότητα και δυναμικότητα.</a:t>
                      </a:r>
                      <a:endParaRPr lang="el-GR" sz="1700" b="0" kern="1200" dirty="0">
                        <a:solidFill>
                          <a:schemeClr val="dk1"/>
                        </a:solidFill>
                        <a:latin typeface="+mn-lt"/>
                        <a:ea typeface="+mn-ea"/>
                        <a:cs typeface="+mn-cs"/>
                      </a:endParaRPr>
                    </a:p>
                  </a:txBody>
                  <a:tcPr/>
                </a:tc>
                <a:extLst>
                  <a:ext uri="{0D108BD9-81ED-4DB2-BD59-A6C34878D82A}"/>
                </a:extLst>
              </a:tr>
              <a:tr h="283684">
                <a:tc>
                  <a:txBody>
                    <a:bodyPr/>
                    <a:lstStyle/>
                    <a:p>
                      <a:pPr defTabSz="828000"/>
                      <a:r>
                        <a:rPr lang="el-GR" b="1" dirty="0" smtClean="0"/>
                        <a:t>Σημαντικό κριτήριο αξιολόγησης</a:t>
                      </a:r>
                      <a:endParaRPr lang="el-GR" b="1" dirty="0"/>
                    </a:p>
                  </a:txBody>
                  <a:tcPr/>
                </a:tc>
                <a:tc>
                  <a:txBody>
                    <a:bodyPr/>
                    <a:lstStyle/>
                    <a:p>
                      <a:pPr algn="just" defTabSz="828000"/>
                      <a:r>
                        <a:rPr lang="el-GR" sz="1700" b="0" kern="1200" dirty="0" smtClean="0">
                          <a:solidFill>
                            <a:schemeClr val="dk1"/>
                          </a:solidFill>
                          <a:latin typeface="+mn-lt"/>
                          <a:ea typeface="+mn-ea"/>
                          <a:cs typeface="+mn-cs"/>
                        </a:rPr>
                        <a:t>Αποτελεί  η ιδιότητα του επαγγελματία αγρότη. Δύναται να ιδρυθούν μικρές οικοτεχνικές μονάδες από επαγγελματίες αγρότες σύμφωνα με την ισχύουσα νομοθεσία.</a:t>
                      </a:r>
                      <a:endParaRPr lang="el-GR" sz="1700" b="0" kern="1200" dirty="0">
                        <a:solidFill>
                          <a:schemeClr val="dk1"/>
                        </a:solidFill>
                        <a:latin typeface="+mn-lt"/>
                        <a:ea typeface="+mn-ea"/>
                        <a:cs typeface="+mn-cs"/>
                      </a:endParaRPr>
                    </a:p>
                  </a:txBody>
                  <a:tcPr/>
                </a:tc>
              </a:tr>
              <a:tr h="283684">
                <a:tc>
                  <a:txBody>
                    <a:bodyPr/>
                    <a:lstStyle/>
                    <a:p>
                      <a:pPr defTabSz="828000"/>
                      <a:r>
                        <a:rPr lang="el-GR" b="1" dirty="0"/>
                        <a:t>Ένταση Ενίσχυσης</a:t>
                      </a:r>
                    </a:p>
                  </a:txBody>
                  <a:tcPr/>
                </a:tc>
                <a:tc>
                  <a:txBody>
                    <a:bodyPr/>
                    <a:lstStyle/>
                    <a:p>
                      <a:pPr defTabSz="828000"/>
                      <a:r>
                        <a:rPr lang="el-GR" sz="1800" b="1" kern="1200" dirty="0" smtClean="0">
                          <a:solidFill>
                            <a:srgbClr val="FF0000"/>
                          </a:solidFill>
                          <a:effectLst/>
                        </a:rPr>
                        <a:t>50%</a:t>
                      </a:r>
                      <a:r>
                        <a:rPr lang="el-GR" sz="1800" b="1" kern="1200" dirty="0" smtClean="0">
                          <a:effectLst/>
                        </a:rPr>
                        <a:t> </a:t>
                      </a:r>
                      <a:r>
                        <a:rPr lang="el-GR" sz="1800" kern="1200" dirty="0" smtClean="0">
                          <a:effectLst/>
                        </a:rPr>
                        <a:t>των επιλέξιμων δαπανών</a:t>
                      </a:r>
                      <a:r>
                        <a:rPr lang="el-GR" sz="1800" kern="1200" baseline="0" dirty="0" smtClean="0">
                          <a:effectLst/>
                        </a:rPr>
                        <a:t> </a:t>
                      </a:r>
                      <a:r>
                        <a:rPr lang="el-GR" sz="1800" b="0" kern="1200" baseline="0" dirty="0" smtClean="0">
                          <a:effectLst/>
                        </a:rPr>
                        <a:t>(</a:t>
                      </a:r>
                      <a:r>
                        <a:rPr lang="el-GR" sz="1800" b="0" kern="1200" dirty="0" smtClean="0">
                          <a:solidFill>
                            <a:schemeClr val="dk1"/>
                          </a:solidFill>
                          <a:effectLst/>
                          <a:latin typeface="+mn-lt"/>
                          <a:ea typeface="+mn-ea"/>
                          <a:cs typeface="+mn-cs"/>
                        </a:rPr>
                        <a:t>ΠΑΡΑΡΤΗΜΑ II του Καν. 1305/2013)</a:t>
                      </a:r>
                      <a:endParaRPr lang="el-GR" b="0" dirty="0">
                        <a:solidFill>
                          <a:schemeClr val="tx1"/>
                        </a:solidFill>
                      </a:endParaRPr>
                    </a:p>
                  </a:txBody>
                  <a:tcPr/>
                </a:tc>
                <a:extLst>
                  <a:ext uri="{0D108BD9-81ED-4DB2-BD59-A6C34878D82A}"/>
                </a:extLst>
              </a:tr>
            </a:tbl>
          </a:graphicData>
        </a:graphic>
      </p:graphicFrame>
      <p:pic>
        <p:nvPicPr>
          <p:cNvPr id="34842"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4843"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584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15875" y="801688"/>
            <a:ext cx="9007475" cy="1385887"/>
          </a:xfrm>
          <a:prstGeom prst="rect">
            <a:avLst/>
          </a:prstGeom>
          <a:noFill/>
        </p:spPr>
        <p:txBody>
          <a:bodyPr>
            <a:spAutoFit/>
          </a:bodyPr>
          <a:lstStyle/>
          <a:p>
            <a:pPr algn="ctr" fontAlgn="auto">
              <a:spcBef>
                <a:spcPts val="0"/>
              </a:spcBef>
              <a:spcAft>
                <a:spcPts val="0"/>
              </a:spcAft>
              <a:defRPr/>
            </a:pPr>
            <a:r>
              <a:rPr lang="el-GR" sz="2800" b="1" dirty="0">
                <a:solidFill>
                  <a:srgbClr val="FFC000">
                    <a:lumMod val="75000"/>
                  </a:srgbClr>
                </a:solidFill>
                <a:latin typeface="+mn-lt"/>
                <a:cs typeface="+mn-cs"/>
              </a:rPr>
              <a:t>19.2.3.3</a:t>
            </a:r>
            <a:r>
              <a:rPr lang="en-US" sz="2800" b="1" dirty="0">
                <a:solidFill>
                  <a:srgbClr val="FFC000">
                    <a:lumMod val="75000"/>
                  </a:srgbClr>
                </a:solidFill>
                <a:latin typeface="+mn-lt"/>
                <a:cs typeface="+mn-cs"/>
              </a:rPr>
              <a:t>:</a:t>
            </a:r>
            <a:r>
              <a:rPr lang="el-GR" sz="2800" b="1" dirty="0">
                <a:solidFill>
                  <a:srgbClr val="FFC000">
                    <a:lumMod val="75000"/>
                  </a:srgbClr>
                </a:solidFill>
                <a:latin typeface="+mn-lt"/>
                <a:cs typeface="+mn-cs"/>
              </a:rPr>
              <a:t> </a:t>
            </a:r>
            <a:r>
              <a:rPr lang="el-GR" sz="2800" b="1" dirty="0">
                <a:solidFill>
                  <a:schemeClr val="accent1">
                    <a:lumMod val="50000"/>
                  </a:schemeClr>
                </a:solidFill>
                <a:latin typeface="+mn-lt"/>
                <a:cs typeface="+mn-cs"/>
              </a:rPr>
              <a:t>Οριζόντια εφαρμογή ενίσχυσης επενδύσεων στον τομέα του </a:t>
            </a:r>
            <a:r>
              <a:rPr lang="el-GR" sz="2800" b="1" u="sng" dirty="0">
                <a:solidFill>
                  <a:schemeClr val="accent1">
                    <a:lumMod val="50000"/>
                  </a:schemeClr>
                </a:solidFill>
                <a:latin typeface="+mn-lt"/>
                <a:cs typeface="+mn-cs"/>
              </a:rPr>
              <a:t>τουρισμού</a:t>
            </a:r>
            <a:r>
              <a:rPr lang="el-GR" sz="2800" b="1" dirty="0">
                <a:solidFill>
                  <a:schemeClr val="accent1">
                    <a:lumMod val="50000"/>
                  </a:schemeClr>
                </a:solidFill>
                <a:latin typeface="+mn-lt"/>
                <a:cs typeface="+mn-cs"/>
              </a:rPr>
              <a:t> με σκοπό την εξυπηρέτηση των στόχων της τοπικής στρατηγικής.</a:t>
            </a:r>
          </a:p>
        </p:txBody>
      </p:sp>
      <p:pic>
        <p:nvPicPr>
          <p:cNvPr id="35845" name="Εικόνα 10"/>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5846"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35847" name="Picture 2"/>
          <p:cNvPicPr>
            <a:picLocks noChangeAspect="1" noChangeArrowheads="1"/>
          </p:cNvPicPr>
          <p:nvPr/>
        </p:nvPicPr>
        <p:blipFill>
          <a:blip r:embed="rId4" cstate="print"/>
          <a:srcRect/>
          <a:stretch>
            <a:fillRect/>
          </a:stretch>
        </p:blipFill>
        <p:spPr bwMode="auto">
          <a:xfrm>
            <a:off x="179388" y="2125663"/>
            <a:ext cx="2736850" cy="1958975"/>
          </a:xfrm>
          <a:prstGeom prst="rect">
            <a:avLst/>
          </a:prstGeom>
          <a:noFill/>
          <a:ln w="9525">
            <a:noFill/>
            <a:miter lim="800000"/>
            <a:headEnd/>
            <a:tailEnd/>
          </a:ln>
        </p:spPr>
      </p:pic>
      <p:pic>
        <p:nvPicPr>
          <p:cNvPr id="35848" name="Picture 3" descr="\\KARAKOSTA-PC\public\CLLD_LEADER_\ΕΜΨΥΧΩΣΗ_CLLD_LEADER\ΓΙΑ ΠΑΡΟΥΣΙΑΣΗ_23_5_2019\ΚΟΤΟΛΟΥΛΗΣ.JPG"/>
          <p:cNvPicPr>
            <a:picLocks noChangeAspect="1" noChangeArrowheads="1"/>
          </p:cNvPicPr>
          <p:nvPr/>
        </p:nvPicPr>
        <p:blipFill>
          <a:blip r:embed="rId5" cstate="print"/>
          <a:srcRect/>
          <a:stretch>
            <a:fillRect/>
          </a:stretch>
        </p:blipFill>
        <p:spPr bwMode="auto">
          <a:xfrm>
            <a:off x="3059113" y="2125663"/>
            <a:ext cx="2808287" cy="1958975"/>
          </a:xfrm>
          <a:prstGeom prst="rect">
            <a:avLst/>
          </a:prstGeom>
          <a:noFill/>
          <a:ln w="9525">
            <a:noFill/>
            <a:miter lim="800000"/>
            <a:headEnd/>
            <a:tailEnd/>
          </a:ln>
        </p:spPr>
      </p:pic>
      <p:pic>
        <p:nvPicPr>
          <p:cNvPr id="35849" name="Picture 4" descr="\\KARAKOSTA-PC\public\CLLD_LEADER_\ΕΜΨΥΧΩΣΗ_CLLD_LEADER\ΓΙΑ ΠΑΡΟΥΣΙΑΣΗ_23_5_2019\ΤΟΥΡΙΣΜΟΣ.jpg"/>
          <p:cNvPicPr>
            <a:picLocks noChangeAspect="1" noChangeArrowheads="1"/>
          </p:cNvPicPr>
          <p:nvPr/>
        </p:nvPicPr>
        <p:blipFill>
          <a:blip r:embed="rId6" cstate="print"/>
          <a:srcRect/>
          <a:stretch>
            <a:fillRect/>
          </a:stretch>
        </p:blipFill>
        <p:spPr bwMode="auto">
          <a:xfrm>
            <a:off x="6011863" y="2125663"/>
            <a:ext cx="2922587" cy="1968500"/>
          </a:xfrm>
          <a:prstGeom prst="rect">
            <a:avLst/>
          </a:prstGeom>
          <a:noFill/>
          <a:ln w="9525">
            <a:noFill/>
            <a:miter lim="800000"/>
            <a:headEnd/>
            <a:tailEnd/>
          </a:ln>
        </p:spPr>
      </p:pic>
      <p:pic>
        <p:nvPicPr>
          <p:cNvPr id="35850" name="Picture 5" descr="\\KARAKOSTA-PC\public\CLLD_LEADER_\ΕΜΨΥΧΩΣΗ_CLLD_LEADER\ΓΙΑ ΠΑΡΟΥΣΙΑΣΗ_23_5_2019\images_6.jpg"/>
          <p:cNvPicPr>
            <a:picLocks noChangeAspect="1" noChangeArrowheads="1"/>
          </p:cNvPicPr>
          <p:nvPr/>
        </p:nvPicPr>
        <p:blipFill>
          <a:blip r:embed="rId7" cstate="print"/>
          <a:srcRect/>
          <a:stretch>
            <a:fillRect/>
          </a:stretch>
        </p:blipFill>
        <p:spPr bwMode="auto">
          <a:xfrm>
            <a:off x="179388" y="4292600"/>
            <a:ext cx="2736850" cy="1847850"/>
          </a:xfrm>
          <a:prstGeom prst="rect">
            <a:avLst/>
          </a:prstGeom>
          <a:noFill/>
          <a:ln w="9525">
            <a:noFill/>
            <a:miter lim="800000"/>
            <a:headEnd/>
            <a:tailEnd/>
          </a:ln>
        </p:spPr>
      </p:pic>
      <p:pic>
        <p:nvPicPr>
          <p:cNvPr id="35851" name="Picture 6" descr="\\KARAKOSTA-PC\public\CLLD_LEADER_\ΕΜΨΥΧΩΣΗ_CLLD_LEADER\ΓΙΑ ΠΑΡΟΥΣΙΑΣΗ_23_5_2019\images_4.jpg"/>
          <p:cNvPicPr>
            <a:picLocks noChangeAspect="1" noChangeArrowheads="1"/>
          </p:cNvPicPr>
          <p:nvPr/>
        </p:nvPicPr>
        <p:blipFill>
          <a:blip r:embed="rId8" cstate="print"/>
          <a:srcRect/>
          <a:stretch>
            <a:fillRect/>
          </a:stretch>
        </p:blipFill>
        <p:spPr bwMode="auto">
          <a:xfrm>
            <a:off x="3059113" y="4292600"/>
            <a:ext cx="2808287" cy="1846263"/>
          </a:xfrm>
          <a:prstGeom prst="rect">
            <a:avLst/>
          </a:prstGeom>
          <a:noFill/>
          <a:ln w="9525">
            <a:noFill/>
            <a:miter lim="800000"/>
            <a:headEnd/>
            <a:tailEnd/>
          </a:ln>
        </p:spPr>
      </p:pic>
      <p:pic>
        <p:nvPicPr>
          <p:cNvPr id="35852" name="Picture 7"/>
          <p:cNvPicPr>
            <a:picLocks noChangeAspect="1" noChangeArrowheads="1"/>
          </p:cNvPicPr>
          <p:nvPr/>
        </p:nvPicPr>
        <p:blipFill>
          <a:blip r:embed="rId9" cstate="print"/>
          <a:srcRect/>
          <a:stretch>
            <a:fillRect/>
          </a:stretch>
        </p:blipFill>
        <p:spPr bwMode="auto">
          <a:xfrm>
            <a:off x="6011863" y="4292600"/>
            <a:ext cx="2922587" cy="184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686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836613"/>
          <a:ext cx="9144000" cy="5622925"/>
        </p:xfrm>
        <a:graphic>
          <a:graphicData uri="http://schemas.openxmlformats.org/drawingml/2006/table">
            <a:tbl>
              <a:tblPr firstRow="1" bandRow="1">
                <a:tableStyleId>{7DF18680-E054-41AD-8BC1-D1AEF772440D}</a:tableStyleId>
              </a:tblPr>
              <a:tblGrid>
                <a:gridCol w="2267744">
                  <a:extLst>
                    <a:ext uri="{9D8B030D-6E8A-4147-A177-3AD203B41FA5}"/>
                  </a:extLst>
                </a:gridCol>
                <a:gridCol w="6876256">
                  <a:extLst>
                    <a:ext uri="{9D8B030D-6E8A-4147-A177-3AD203B41FA5}"/>
                  </a:extLst>
                </a:gridCol>
              </a:tblGrid>
              <a:tr h="576063">
                <a:tc gridSpan="2">
                  <a:txBody>
                    <a:bodyPr/>
                    <a:lstStyle/>
                    <a:p>
                      <a:pPr algn="ctr">
                        <a:lnSpc>
                          <a:spcPct val="100000"/>
                        </a:lnSpc>
                      </a:pPr>
                      <a:r>
                        <a:rPr lang="el-GR" sz="2800" dirty="0" smtClean="0"/>
                        <a:t>19.2.3.3</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457246">
                <a:tc>
                  <a:txBody>
                    <a:bodyPr/>
                    <a:lstStyle/>
                    <a:p>
                      <a:r>
                        <a:rPr lang="el-GR" sz="1600" b="1" dirty="0"/>
                        <a:t>Δικαιούχοι</a:t>
                      </a:r>
                    </a:p>
                  </a:txBody>
                  <a:tcPr/>
                </a:tc>
                <a:tc>
                  <a:txBody>
                    <a:bodyPr/>
                    <a:lstStyle/>
                    <a:p>
                      <a:pPr algn="just"/>
                      <a:r>
                        <a:rPr lang="el-GR" sz="1600" dirty="0" smtClean="0"/>
                        <a:t>Φυσικά ή Νομικά πρόσωπα που συνιστούν πολύ μικρές και μικρές επιχειρήσεις.</a:t>
                      </a:r>
                      <a:endParaRPr lang="el-GR" sz="1600" dirty="0"/>
                    </a:p>
                  </a:txBody>
                  <a:tcPr/>
                </a:tc>
                <a:extLst>
                  <a:ext uri="{0D108BD9-81ED-4DB2-BD59-A6C34878D82A}"/>
                </a:extLst>
              </a:tr>
              <a:tr h="360040">
                <a:tc>
                  <a:txBody>
                    <a:bodyPr/>
                    <a:lstStyle/>
                    <a:p>
                      <a:r>
                        <a:rPr lang="el-GR" sz="1600" b="1" dirty="0"/>
                        <a:t>Περιοχή εφαρμογής</a:t>
                      </a:r>
                    </a:p>
                  </a:txBody>
                  <a:tcPr/>
                </a:tc>
                <a:tc>
                  <a:txBody>
                    <a:bodyPr/>
                    <a:lstStyle/>
                    <a:p>
                      <a:r>
                        <a:rPr lang="el-GR" sz="1600" b="1" u="none" dirty="0" smtClean="0"/>
                        <a:t>Ίδρυση μονάδων</a:t>
                      </a:r>
                      <a:r>
                        <a:rPr lang="el-GR" sz="1600" b="1" dirty="0" smtClean="0"/>
                        <a:t>: </a:t>
                      </a:r>
                      <a:r>
                        <a:rPr lang="el-GR" sz="1600" dirty="0" smtClean="0"/>
                        <a:t>Το σύνολο της περιοχής παρέμβασης.</a:t>
                      </a:r>
                      <a:endParaRPr lang="el-GR" sz="1600" dirty="0"/>
                    </a:p>
                  </a:txBody>
                  <a:tcPr/>
                </a:tc>
                <a:extLst>
                  <a:ext uri="{0D108BD9-81ED-4DB2-BD59-A6C34878D82A}"/>
                </a:extLst>
              </a:tr>
              <a:tr h="1362245">
                <a:tc>
                  <a:txBody>
                    <a:bodyPr/>
                    <a:lstStyle/>
                    <a:p>
                      <a:r>
                        <a:rPr lang="el-GR" sz="1600" b="1" dirty="0"/>
                        <a:t>Ενδεικτικές </a:t>
                      </a:r>
                    </a:p>
                    <a:p>
                      <a:r>
                        <a:rPr lang="el-GR" sz="1600" b="1" dirty="0"/>
                        <a:t>Ενέργειες</a:t>
                      </a:r>
                      <a:r>
                        <a:rPr lang="el-GR" sz="1600" b="1" baseline="0" dirty="0"/>
                        <a:t> </a:t>
                      </a:r>
                      <a:endParaRPr lang="el-GR"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solidFill>
                            <a:schemeClr val="accent6">
                              <a:lumMod val="75000"/>
                            </a:schemeClr>
                          </a:solidFill>
                        </a:rPr>
                        <a:t>Σύμφωνα με τους ΚΑΔ της Πρόσκλησης</a:t>
                      </a:r>
                      <a:endParaRPr lang="el-GR" sz="1600" b="1" dirty="0" smtClean="0">
                        <a:solidFill>
                          <a:schemeClr val="accent6">
                            <a:lumMod val="75000"/>
                          </a:schemeClr>
                        </a:solidFill>
                      </a:endParaRPr>
                    </a:p>
                    <a:p>
                      <a:endParaRPr lang="el-GR" sz="1600" b="1" dirty="0"/>
                    </a:p>
                  </a:txBody>
                  <a:tcPr/>
                </a:tc>
                <a:tc>
                  <a:txBody>
                    <a:bodyPr/>
                    <a:lstStyle/>
                    <a:p>
                      <a:r>
                        <a:rPr lang="el-GR" sz="1600" dirty="0"/>
                        <a:t>• </a:t>
                      </a:r>
                      <a:r>
                        <a:rPr lang="el-GR" sz="1600" b="1" kern="1200" dirty="0" smtClean="0">
                          <a:solidFill>
                            <a:schemeClr val="dk1"/>
                          </a:solidFill>
                          <a:effectLst/>
                          <a:latin typeface="+mn-lt"/>
                          <a:ea typeface="+mn-ea"/>
                          <a:cs typeface="+mn-cs"/>
                        </a:rPr>
                        <a:t>Ίδρυση υποδομών διανυκτέρευσης</a:t>
                      </a:r>
                      <a:r>
                        <a:rPr lang="el-GR" sz="16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 </a:t>
                      </a:r>
                      <a:r>
                        <a:rPr lang="el-GR" sz="1600" b="1" kern="1200" dirty="0" smtClean="0">
                          <a:solidFill>
                            <a:schemeClr val="dk1"/>
                          </a:solidFill>
                          <a:effectLst/>
                          <a:latin typeface="+mn-lt"/>
                          <a:ea typeface="+mn-ea"/>
                          <a:cs typeface="+mn-cs"/>
                        </a:rPr>
                        <a:t>Ίδρυση επιχειρήσεων παροχής υπηρεσιών εστίασης και αναψυχής (εστιατόρια, ταβέρνες, καφενεία κλπ)</a:t>
                      </a:r>
                      <a:endParaRPr lang="el-GR" sz="1600" dirty="0"/>
                    </a:p>
                    <a:p>
                      <a:r>
                        <a:rPr lang="el-GR" sz="1600" dirty="0"/>
                        <a:t>• </a:t>
                      </a:r>
                      <a:r>
                        <a:rPr lang="el-GR" sz="1600" b="1" kern="1200" dirty="0" smtClean="0">
                          <a:solidFill>
                            <a:schemeClr val="dk1"/>
                          </a:solidFill>
                          <a:effectLst/>
                          <a:latin typeface="+mn-lt"/>
                          <a:ea typeface="+mn-ea"/>
                          <a:cs typeface="+mn-cs"/>
                        </a:rPr>
                        <a:t>Ίδρυση επιχειρήσεων παροχής υπηρεσιών του τουριστικού κλάδου (π.χ. αθλητικός, θαλάσσιος, ιαματικός, γαστρονομικός, συνεδριακός τουρισμός</a:t>
                      </a:r>
                      <a:r>
                        <a:rPr lang="el-GR" sz="1600" b="1" kern="1200" baseline="0" dirty="0" smtClean="0">
                          <a:solidFill>
                            <a:schemeClr val="dk1"/>
                          </a:solidFill>
                          <a:effectLst/>
                          <a:latin typeface="+mn-lt"/>
                          <a:ea typeface="+mn-ea"/>
                          <a:cs typeface="+mn-cs"/>
                        </a:rPr>
                        <a:t>)</a:t>
                      </a:r>
                      <a:endParaRPr lang="el-GR" sz="1600" b="1" dirty="0"/>
                    </a:p>
                  </a:txBody>
                  <a:tcPr/>
                </a:tc>
                <a:extLst>
                  <a:ext uri="{0D108BD9-81ED-4DB2-BD59-A6C34878D82A}"/>
                </a:extLst>
              </a:tr>
              <a:tr h="581971">
                <a:tc>
                  <a:txBody>
                    <a:bodyPr/>
                    <a:lstStyle/>
                    <a:p>
                      <a:pPr marL="0" marR="0" indent="0" algn="l" defTabSz="828000" rtl="0" eaLnBrk="1" fontAlgn="auto" latinLnBrk="0" hangingPunct="1">
                        <a:lnSpc>
                          <a:spcPct val="100000"/>
                        </a:lnSpc>
                        <a:spcBef>
                          <a:spcPts val="0"/>
                        </a:spcBef>
                        <a:spcAft>
                          <a:spcPts val="0"/>
                        </a:spcAft>
                        <a:buClrTx/>
                        <a:buSzTx/>
                        <a:buFontTx/>
                        <a:buNone/>
                        <a:tabLst/>
                        <a:defRPr/>
                      </a:pPr>
                      <a:r>
                        <a:rPr lang="el-GR" sz="1600" b="1" dirty="0" smtClean="0"/>
                        <a:t>Σημαντικό κριτήριο αξιολόγησης</a:t>
                      </a:r>
                    </a:p>
                  </a:txBody>
                  <a:tcPr/>
                </a:tc>
                <a:tc>
                  <a:txBody>
                    <a:bodyPr/>
                    <a:lstStyle/>
                    <a:p>
                      <a:pPr defTabSz="828000"/>
                      <a:r>
                        <a:rPr lang="el-GR" sz="1600" kern="1200" dirty="0" smtClean="0">
                          <a:solidFill>
                            <a:schemeClr val="dk1"/>
                          </a:solidFill>
                          <a:latin typeface="+mn-lt"/>
                          <a:ea typeface="+mn-ea"/>
                          <a:cs typeface="+mn-cs"/>
                        </a:rPr>
                        <a:t>Η παροχή συμπληρωματικών υπηρεσιών / προϊόντων σε συνάρτηση με την κύρια δραστηριότητα.</a:t>
                      </a:r>
                      <a:endParaRPr lang="el-GR" sz="1600" kern="1200" dirty="0">
                        <a:solidFill>
                          <a:schemeClr val="dk1"/>
                        </a:solidFill>
                        <a:latin typeface="+mn-lt"/>
                        <a:ea typeface="+mn-ea"/>
                        <a:cs typeface="+mn-cs"/>
                      </a:endParaRPr>
                    </a:p>
                  </a:txBody>
                  <a:tcPr/>
                </a:tc>
              </a:tr>
              <a:tr h="667363">
                <a:tc>
                  <a:txBody>
                    <a:bodyPr/>
                    <a:lstStyle/>
                    <a:p>
                      <a:pPr defTabSz="828000"/>
                      <a:r>
                        <a:rPr lang="el-GR" sz="1600" b="1" dirty="0"/>
                        <a:t>Ένταση Ενίσχυσης</a:t>
                      </a:r>
                    </a:p>
                  </a:txBody>
                  <a:tcPr/>
                </a:tc>
                <a:tc>
                  <a:txBody>
                    <a:bodyPr/>
                    <a:lstStyle/>
                    <a:p>
                      <a:pPr defTabSz="828000"/>
                      <a:r>
                        <a:rPr lang="el-GR" sz="1600" b="1" u="sng" dirty="0" smtClean="0">
                          <a:solidFill>
                            <a:srgbClr val="FF0000"/>
                          </a:solidFill>
                        </a:rPr>
                        <a:t>Για την</a:t>
                      </a:r>
                      <a:r>
                        <a:rPr lang="el-GR" sz="1600" b="1" u="sng" baseline="0" dirty="0" smtClean="0">
                          <a:solidFill>
                            <a:srgbClr val="FF0000"/>
                          </a:solidFill>
                        </a:rPr>
                        <a:t> ίδρυση υποδομών διανυκτέρευσης</a:t>
                      </a:r>
                      <a:endParaRPr lang="el-GR" sz="1600" b="1" u="sng" dirty="0" smtClean="0">
                        <a:solidFill>
                          <a:srgbClr val="FF0000"/>
                        </a:solidFill>
                      </a:endParaRPr>
                    </a:p>
                    <a:p>
                      <a:pPr defTabSz="828000"/>
                      <a:r>
                        <a:rPr lang="el-GR" sz="1600" b="1" dirty="0" smtClean="0">
                          <a:solidFill>
                            <a:srgbClr val="FF0000"/>
                          </a:solidFill>
                        </a:rPr>
                        <a:t>65%</a:t>
                      </a:r>
                      <a:r>
                        <a:rPr lang="el-GR" sz="1600" dirty="0" smtClean="0">
                          <a:solidFill>
                            <a:srgbClr val="FF0000"/>
                          </a:solidFill>
                        </a:rPr>
                        <a:t> </a:t>
                      </a:r>
                      <a:r>
                        <a:rPr lang="el-GR" sz="1600" dirty="0" smtClean="0"/>
                        <a:t>των επιλέξιμων δαπανών για μη εισηγμένες ΜΜΕ, που λειτουργούν </a:t>
                      </a:r>
                      <a:r>
                        <a:rPr lang="el-GR" sz="1600" b="1" dirty="0" smtClean="0"/>
                        <a:t>έως 5 έτη </a:t>
                      </a:r>
                      <a:r>
                        <a:rPr lang="el-GR" sz="1600" dirty="0" smtClean="0"/>
                        <a:t>χωρίς διανομή κερδών, σύμφωνα με το </a:t>
                      </a:r>
                      <a:r>
                        <a:rPr lang="el-GR" sz="1600" b="1" dirty="0" smtClean="0"/>
                        <a:t>άρθ.22</a:t>
                      </a:r>
                      <a:r>
                        <a:rPr lang="el-GR" sz="1600" dirty="0" smtClean="0"/>
                        <a:t> του Καν. 651/2014.</a:t>
                      </a:r>
                    </a:p>
                    <a:p>
                      <a:pPr defTabSz="828000"/>
                      <a:r>
                        <a:rPr lang="en-US" sz="1600" b="1" dirty="0" smtClean="0">
                          <a:solidFill>
                            <a:srgbClr val="FF0000"/>
                          </a:solidFill>
                        </a:rPr>
                        <a:t>55</a:t>
                      </a:r>
                      <a:r>
                        <a:rPr lang="el-GR" sz="1600" b="1" dirty="0" smtClean="0">
                          <a:solidFill>
                            <a:srgbClr val="FF0000"/>
                          </a:solidFill>
                        </a:rPr>
                        <a:t>% </a:t>
                      </a:r>
                      <a:r>
                        <a:rPr lang="el-GR" sz="1600" dirty="0" smtClean="0"/>
                        <a:t>των επιλέξιμων δαπανών για μικρές και πολύ </a:t>
                      </a:r>
                      <a:r>
                        <a:rPr lang="el-GR" sz="1600" kern="1200" dirty="0" smtClean="0">
                          <a:solidFill>
                            <a:schemeClr val="dk1"/>
                          </a:solidFill>
                          <a:latin typeface="+mn-lt"/>
                          <a:ea typeface="+mn-ea"/>
                          <a:cs typeface="+mn-cs"/>
                        </a:rPr>
                        <a:t>μικρές επιχειρήσεις, σύμφωνα με το </a:t>
                      </a:r>
                      <a:r>
                        <a:rPr lang="el-GR" sz="1600" b="1" kern="1200" dirty="0" smtClean="0">
                          <a:solidFill>
                            <a:schemeClr val="dk1"/>
                          </a:solidFill>
                          <a:latin typeface="+mn-lt"/>
                          <a:ea typeface="+mn-ea"/>
                          <a:cs typeface="+mn-cs"/>
                        </a:rPr>
                        <a:t>άρθ.14</a:t>
                      </a:r>
                      <a:r>
                        <a:rPr lang="el-GR" sz="1600" kern="1200" dirty="0" smtClean="0">
                          <a:solidFill>
                            <a:schemeClr val="dk1"/>
                          </a:solidFill>
                          <a:latin typeface="+mn-lt"/>
                          <a:ea typeface="+mn-ea"/>
                          <a:cs typeface="+mn-cs"/>
                        </a:rPr>
                        <a:t> του Καν. 651/2014.</a:t>
                      </a:r>
                    </a:p>
                    <a:p>
                      <a:pPr marL="0" marR="0" indent="0" algn="l" defTabSz="828000" rtl="0" eaLnBrk="1" fontAlgn="auto" latinLnBrk="0" hangingPunct="1">
                        <a:lnSpc>
                          <a:spcPct val="100000"/>
                        </a:lnSpc>
                        <a:spcBef>
                          <a:spcPts val="0"/>
                        </a:spcBef>
                        <a:spcAft>
                          <a:spcPts val="0"/>
                        </a:spcAft>
                        <a:buClrTx/>
                        <a:buSzTx/>
                        <a:buFontTx/>
                        <a:buNone/>
                        <a:tabLst/>
                        <a:defRPr/>
                      </a:pPr>
                      <a:r>
                        <a:rPr lang="el-GR" sz="1600" b="1" u="sng" dirty="0" smtClean="0">
                          <a:solidFill>
                            <a:srgbClr val="FF0000"/>
                          </a:solidFill>
                        </a:rPr>
                        <a:t>Για την</a:t>
                      </a:r>
                      <a:r>
                        <a:rPr lang="el-GR" sz="1600" b="1" u="sng" baseline="0" dirty="0" smtClean="0">
                          <a:solidFill>
                            <a:srgbClr val="FF0000"/>
                          </a:solidFill>
                        </a:rPr>
                        <a:t> ίδρυση υποδομών εστίασης και παροχής υπηρεσιών τουρισμού</a:t>
                      </a:r>
                      <a:endParaRPr lang="el-GR" sz="1600" b="1" u="sng" dirty="0" smtClean="0">
                        <a:solidFill>
                          <a:srgbClr val="FF0000"/>
                        </a:solidFill>
                      </a:endParaRPr>
                    </a:p>
                    <a:p>
                      <a:pPr marL="0" marR="0" indent="0" algn="l" defTabSz="8280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55</a:t>
                      </a:r>
                      <a:r>
                        <a:rPr lang="el-GR" sz="1600" b="1" dirty="0" smtClean="0">
                          <a:solidFill>
                            <a:srgbClr val="FF0000"/>
                          </a:solidFill>
                        </a:rPr>
                        <a:t>% </a:t>
                      </a:r>
                      <a:r>
                        <a:rPr lang="el-GR" sz="1600" dirty="0" smtClean="0"/>
                        <a:t>των επιλέξιμων δαπανών για μικρές και πολύ </a:t>
                      </a:r>
                      <a:r>
                        <a:rPr lang="el-GR" sz="1600" kern="1200" dirty="0" smtClean="0">
                          <a:solidFill>
                            <a:schemeClr val="dk1"/>
                          </a:solidFill>
                          <a:latin typeface="+mn-lt"/>
                          <a:ea typeface="+mn-ea"/>
                          <a:cs typeface="+mn-cs"/>
                        </a:rPr>
                        <a:t>μικρές επιχειρήσεις, σύμφωνα με το </a:t>
                      </a:r>
                      <a:r>
                        <a:rPr lang="el-GR" sz="1600" b="1" kern="1200" dirty="0" smtClean="0">
                          <a:solidFill>
                            <a:schemeClr val="dk1"/>
                          </a:solidFill>
                          <a:latin typeface="+mn-lt"/>
                          <a:ea typeface="+mn-ea"/>
                          <a:cs typeface="+mn-cs"/>
                        </a:rPr>
                        <a:t>άρθ.14</a:t>
                      </a:r>
                      <a:r>
                        <a:rPr lang="el-GR" sz="1600" kern="1200" dirty="0" smtClean="0">
                          <a:solidFill>
                            <a:schemeClr val="dk1"/>
                          </a:solidFill>
                          <a:latin typeface="+mn-lt"/>
                          <a:ea typeface="+mn-ea"/>
                          <a:cs typeface="+mn-cs"/>
                        </a:rPr>
                        <a:t> του Καν. 651/2014.</a:t>
                      </a:r>
                    </a:p>
                    <a:p>
                      <a:pPr defTabSz="828000"/>
                      <a:endParaRPr lang="el-GR" sz="1600" kern="1200" dirty="0">
                        <a:solidFill>
                          <a:schemeClr val="dk1"/>
                        </a:solidFill>
                        <a:latin typeface="+mn-lt"/>
                        <a:ea typeface="+mn-ea"/>
                        <a:cs typeface="+mn-cs"/>
                      </a:endParaRPr>
                    </a:p>
                  </a:txBody>
                  <a:tcPr/>
                </a:tc>
                <a:extLst>
                  <a:ext uri="{0D108BD9-81ED-4DB2-BD59-A6C34878D82A}"/>
                </a:extLst>
              </a:tr>
            </a:tbl>
          </a:graphicData>
        </a:graphic>
      </p:graphicFrame>
      <p:pic>
        <p:nvPicPr>
          <p:cNvPr id="36890"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6891"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789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0" y="803275"/>
            <a:ext cx="9136063" cy="830263"/>
          </a:xfrm>
          <a:prstGeom prst="rect">
            <a:avLst/>
          </a:prstGeom>
          <a:noFill/>
        </p:spPr>
        <p:txBody>
          <a:bodyPr>
            <a:spAutoFit/>
          </a:bodyPr>
          <a:lstStyle/>
          <a:p>
            <a:pPr algn="ctr" fontAlgn="auto">
              <a:spcBef>
                <a:spcPts val="0"/>
              </a:spcBef>
              <a:spcAft>
                <a:spcPts val="0"/>
              </a:spcAft>
              <a:defRPr/>
            </a:pPr>
            <a:r>
              <a:rPr lang="el-GR" sz="2400" b="1" dirty="0">
                <a:solidFill>
                  <a:srgbClr val="FFC000">
                    <a:lumMod val="75000"/>
                  </a:srgbClr>
                </a:solidFill>
                <a:latin typeface="+mn-lt"/>
                <a:cs typeface="+mn-cs"/>
              </a:rPr>
              <a:t>19.2.3.3 </a:t>
            </a:r>
            <a:r>
              <a:rPr lang="en-US" sz="2400" b="1" dirty="0">
                <a:solidFill>
                  <a:srgbClr val="FFC000">
                    <a:lumMod val="75000"/>
                  </a:srgbClr>
                </a:solidFill>
                <a:latin typeface="+mn-lt"/>
                <a:cs typeface="+mn-cs"/>
              </a:rPr>
              <a:t>:</a:t>
            </a:r>
            <a:r>
              <a:rPr lang="el-GR" sz="2400" b="1" dirty="0">
                <a:solidFill>
                  <a:srgbClr val="FFC000">
                    <a:lumMod val="75000"/>
                  </a:srgbClr>
                </a:solidFill>
                <a:latin typeface="+mn-lt"/>
                <a:cs typeface="+mn-cs"/>
              </a:rPr>
              <a:t> </a:t>
            </a:r>
            <a:r>
              <a:rPr lang="el-GR" sz="2400" b="1" dirty="0">
                <a:solidFill>
                  <a:schemeClr val="accent1">
                    <a:lumMod val="50000"/>
                  </a:schemeClr>
                </a:solidFill>
                <a:latin typeface="+mn-lt"/>
                <a:cs typeface="+mn-cs"/>
              </a:rPr>
              <a:t>Ενίσχυση επενδύσεων στον τομέα του </a:t>
            </a:r>
            <a:r>
              <a:rPr lang="el-GR" sz="2400" b="1" u="sng" dirty="0">
                <a:solidFill>
                  <a:schemeClr val="accent1">
                    <a:lumMod val="50000"/>
                  </a:schemeClr>
                </a:solidFill>
                <a:latin typeface="+mn-lt"/>
                <a:cs typeface="+mn-cs"/>
              </a:rPr>
              <a:t>τουρισμού</a:t>
            </a:r>
            <a:r>
              <a:rPr lang="el-GR" sz="2400" b="1" dirty="0">
                <a:solidFill>
                  <a:schemeClr val="accent1">
                    <a:lumMod val="50000"/>
                  </a:schemeClr>
                </a:solidFill>
                <a:latin typeface="+mn-lt"/>
                <a:cs typeface="+mn-cs"/>
              </a:rPr>
              <a:t> με σκοπό την εξυπηρέτηση ειδικών στόχων της τοπικής στρατηγικής.</a:t>
            </a:r>
          </a:p>
        </p:txBody>
      </p:sp>
      <p:sp>
        <p:nvSpPr>
          <p:cNvPr id="15" name="Θέση περιεχομένου 2">
            <a:extLst>
              <a:ext uri="{FF2B5EF4-FFF2-40B4-BE49-F238E27FC236}"/>
            </a:extLst>
          </p:cNvPr>
          <p:cNvSpPr txBox="1">
            <a:spLocks noChangeArrowheads="1"/>
          </p:cNvSpPr>
          <p:nvPr/>
        </p:nvSpPr>
        <p:spPr>
          <a:xfrm>
            <a:off x="0" y="1557338"/>
            <a:ext cx="9144000" cy="503237"/>
          </a:xfrm>
          <a:prstGeom prst="rect">
            <a:avLst/>
          </a:prstGeom>
          <a:solidFill>
            <a:schemeClr val="accent2">
              <a:lumMod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Wingdings" panose="05000000000000000000" pitchFamily="2" charset="2"/>
              <a:buNone/>
              <a:defRPr/>
            </a:pPr>
            <a:r>
              <a:rPr lang="el-GR" altLang="el-GR" sz="2400" u="sng" dirty="0" smtClean="0">
                <a:solidFill>
                  <a:schemeClr val="bg1"/>
                </a:solidFill>
              </a:rPr>
              <a:t>ΠΕΡΙΟΡΙΣΜΟΙ ΚΑΙ ΠΡΟΫΠΟΘΕΣΕΙΣ ΥΠΟΔΟΜΩΝ ΔΙΑΝΥΚΤΕΡΕΥΣΗΣ</a:t>
            </a:r>
          </a:p>
        </p:txBody>
      </p:sp>
      <p:sp>
        <p:nvSpPr>
          <p:cNvPr id="16" name="Θέση περιεχομένου 2">
            <a:extLst>
              <a:ext uri="{FF2B5EF4-FFF2-40B4-BE49-F238E27FC236}"/>
            </a:extLst>
          </p:cNvPr>
          <p:cNvSpPr txBox="1">
            <a:spLocks noChangeArrowheads="1"/>
          </p:cNvSpPr>
          <p:nvPr/>
        </p:nvSpPr>
        <p:spPr bwMode="auto">
          <a:xfrm>
            <a:off x="0" y="2133600"/>
            <a:ext cx="9144000" cy="4103688"/>
          </a:xfrm>
          <a:prstGeom prst="rect">
            <a:avLst/>
          </a:prstGeom>
          <a:gradFill>
            <a:gsLst>
              <a:gs pos="0">
                <a:srgbClr val="FEA501">
                  <a:lumMod val="5000"/>
                  <a:lumOff val="95000"/>
                </a:srgbClr>
              </a:gs>
              <a:gs pos="74000">
                <a:srgbClr val="FEA501">
                  <a:lumMod val="45000"/>
                  <a:lumOff val="55000"/>
                </a:srgbClr>
              </a:gs>
              <a:gs pos="83000">
                <a:srgbClr val="FEA501">
                  <a:lumMod val="45000"/>
                  <a:lumOff val="55000"/>
                </a:srgbClr>
              </a:gs>
              <a:gs pos="100000">
                <a:srgbClr val="FEA501">
                  <a:lumMod val="30000"/>
                  <a:lumOff val="70000"/>
                </a:srgbClr>
              </a:gs>
            </a:gsLst>
            <a:lin ang="5400000" scaled="1"/>
          </a:gradFill>
          <a:ln>
            <a:noFill/>
          </a:ln>
          <a:extLst>
            <a:ext uri="{91240B29-F687-4F45-9708-019B960494DF}"/>
          </a:extLst>
        </p:spPr>
        <p:txBody>
          <a:bodyPr lIns="0" tIns="0" rIns="0" bIns="0"/>
          <a:lstStyle>
            <a:lvl1pPr marL="180975" indent="-180975" algn="l" rtl="0" eaLnBrk="0" fontAlgn="base" hangingPunct="0">
              <a:spcBef>
                <a:spcPct val="0"/>
              </a:spcBef>
              <a:spcAft>
                <a:spcPct val="40000"/>
              </a:spcAft>
              <a:buFont typeface="Wingdings" panose="05000000000000000000"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sz="2800">
                <a:solidFill>
                  <a:schemeClr val="tx1"/>
                </a:solidFill>
                <a:latin typeface="+mn-lt"/>
                <a:cs typeface="+mn-cs"/>
              </a:defRPr>
            </a:lvl2pPr>
            <a:lvl3pPr marL="720725" indent="-274638" algn="l" rtl="0" eaLnBrk="0" fontAlgn="base" hangingPunct="0">
              <a:spcBef>
                <a:spcPct val="0"/>
              </a:spcBef>
              <a:spcAft>
                <a:spcPct val="40000"/>
              </a:spcAft>
              <a:buChar char="•"/>
              <a:defRPr sz="2400">
                <a:solidFill>
                  <a:schemeClr val="tx1"/>
                </a:solidFill>
                <a:latin typeface="+mn-lt"/>
                <a:cs typeface="+mn-cs"/>
              </a:defRPr>
            </a:lvl3pPr>
            <a:lvl4pPr marL="987425" indent="-265113" algn="l" rtl="0" eaLnBrk="0" fontAlgn="base" hangingPunct="0">
              <a:spcBef>
                <a:spcPct val="0"/>
              </a:spcBef>
              <a:spcAft>
                <a:spcPct val="40000"/>
              </a:spcAft>
              <a:buChar char="–"/>
              <a:defRPr sz="2000">
                <a:solidFill>
                  <a:schemeClr val="tx1"/>
                </a:solidFill>
                <a:latin typeface="+mn-lt"/>
                <a:cs typeface="+mn-cs"/>
              </a:defRPr>
            </a:lvl4pPr>
            <a:lvl5pPr marL="1254125" indent="-265113" algn="l" rtl="0" eaLnBrk="0" fontAlgn="base" hangingPunct="0">
              <a:spcBef>
                <a:spcPct val="0"/>
              </a:spcBef>
              <a:spcAft>
                <a:spcPct val="40000"/>
              </a:spcAft>
              <a:buChar char="»"/>
              <a:defRPr sz="2000">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lgn="just">
              <a:buFont typeface="Wingdings" panose="05000000000000000000" pitchFamily="2" charset="2"/>
              <a:buNone/>
              <a:defRPr/>
            </a:pPr>
            <a:r>
              <a:rPr lang="el-GR" altLang="el-GR" sz="1600" b="1" kern="0" dirty="0" smtClean="0">
                <a:solidFill>
                  <a:srgbClr val="000000"/>
                </a:solidFill>
                <a:latin typeface="Arial"/>
                <a:cs typeface="Arial"/>
              </a:rPr>
              <a:t>Οι επιλέξιμες </a:t>
            </a:r>
            <a:r>
              <a:rPr lang="el-GR" altLang="el-GR" sz="1600" b="1" kern="0" dirty="0">
                <a:solidFill>
                  <a:srgbClr val="000000"/>
                </a:solidFill>
                <a:latin typeface="Arial"/>
                <a:cs typeface="Arial"/>
              </a:rPr>
              <a:t>μορφές </a:t>
            </a:r>
            <a:r>
              <a:rPr lang="el-GR" altLang="el-GR" sz="1600" b="1" kern="0" dirty="0" smtClean="0">
                <a:solidFill>
                  <a:srgbClr val="000000"/>
                </a:solidFill>
                <a:latin typeface="Arial"/>
                <a:cs typeface="Arial"/>
              </a:rPr>
              <a:t>καταλυμάτων με τους περιορισμούς και τις προϋποθέσεις περιγράφονται στην </a:t>
            </a:r>
            <a:r>
              <a:rPr lang="el-GR" altLang="el-GR" sz="1600" b="1" kern="0" dirty="0">
                <a:solidFill>
                  <a:srgbClr val="000000"/>
                </a:solidFill>
                <a:latin typeface="Arial"/>
                <a:cs typeface="Arial"/>
              </a:rPr>
              <a:t>Υ.Α. </a:t>
            </a:r>
            <a:r>
              <a:rPr lang="el-GR" sz="1600" b="1" kern="0" dirty="0">
                <a:solidFill>
                  <a:srgbClr val="000000"/>
                </a:solidFill>
                <a:latin typeface="Arial"/>
                <a:cs typeface="Arial"/>
              </a:rPr>
              <a:t>υπ. </a:t>
            </a:r>
            <a:r>
              <a:rPr lang="el-GR" sz="1600" b="1" kern="0" dirty="0" err="1">
                <a:solidFill>
                  <a:srgbClr val="000000"/>
                </a:solidFill>
                <a:latin typeface="Arial"/>
                <a:cs typeface="Arial"/>
              </a:rPr>
              <a:t>αριθμ</a:t>
            </a:r>
            <a:r>
              <a:rPr lang="el-GR" sz="1600" b="1" kern="0" dirty="0">
                <a:solidFill>
                  <a:srgbClr val="000000"/>
                </a:solidFill>
                <a:latin typeface="Arial"/>
                <a:cs typeface="Arial"/>
              </a:rPr>
              <a:t>. 2986, ΦΕΚ </a:t>
            </a:r>
            <a:r>
              <a:rPr lang="el-GR" sz="1600" b="1" kern="0" dirty="0" smtClean="0">
                <a:solidFill>
                  <a:srgbClr val="000000"/>
                </a:solidFill>
                <a:latin typeface="Arial"/>
                <a:cs typeface="Arial"/>
              </a:rPr>
              <a:t>3885/Β/2-12-2016.</a:t>
            </a:r>
          </a:p>
          <a:p>
            <a:pPr marL="0" indent="0" algn="just">
              <a:buFont typeface="Wingdings" panose="05000000000000000000" pitchFamily="2" charset="2"/>
              <a:buNone/>
              <a:defRPr/>
            </a:pPr>
            <a:r>
              <a:rPr lang="el-GR" sz="1600" b="1" u="sng" kern="0" dirty="0" smtClean="0">
                <a:solidFill>
                  <a:srgbClr val="000000"/>
                </a:solidFill>
                <a:latin typeface="Arial"/>
                <a:cs typeface="Arial"/>
              </a:rPr>
              <a:t>Επιπλέον περιορισμοί και προϋποθέσεις τοπικού προγράμματος</a:t>
            </a:r>
            <a:r>
              <a:rPr lang="el-GR" sz="1600" b="1" kern="0" dirty="0" smtClean="0">
                <a:solidFill>
                  <a:srgbClr val="000000"/>
                </a:solidFill>
                <a:latin typeface="Arial"/>
                <a:cs typeface="Arial"/>
              </a:rPr>
              <a:t>:</a:t>
            </a:r>
          </a:p>
          <a:p>
            <a:pPr>
              <a:defRPr/>
            </a:pPr>
            <a:r>
              <a:rPr lang="el-GR" sz="1600" u="sng" dirty="0"/>
              <a:t>Η ίδρυση τουριστικών επιπλωμένων κατοικιών ενισχύεται μόνο σε χαρακτηρισμένους παραδοσιακούς </a:t>
            </a:r>
            <a:r>
              <a:rPr lang="el-GR" sz="1600" u="sng" dirty="0" smtClean="0"/>
              <a:t>οικισμούς</a:t>
            </a:r>
          </a:p>
          <a:p>
            <a:pPr>
              <a:defRPr/>
            </a:pPr>
            <a:r>
              <a:rPr lang="el-GR" sz="1600" u="sng" dirty="0"/>
              <a:t>Εξαιρείται και δε δύναται να ενισχυθεί η ίδρυση ενοικιαζομένων επιπλωμένων δωματίων και διαμερισμάτων στις κάτωθι Τοπικές Κοινότητες</a:t>
            </a:r>
            <a:r>
              <a:rPr lang="el-GR" sz="1600" dirty="0"/>
              <a:t>:</a:t>
            </a:r>
          </a:p>
          <a:p>
            <a:pPr>
              <a:buFont typeface="Wingdings" panose="05000000000000000000" pitchFamily="2" charset="2"/>
              <a:buChar char="Ø"/>
              <a:defRPr/>
            </a:pPr>
            <a:r>
              <a:rPr lang="el-GR" sz="1600" b="1" dirty="0"/>
              <a:t>Δήμος Δωδώνης: </a:t>
            </a:r>
            <a:r>
              <a:rPr lang="el-GR" sz="1600" dirty="0"/>
              <a:t>Τ.Κ. Αβγού, Επισκοπικού, </a:t>
            </a:r>
            <a:r>
              <a:rPr lang="el-GR" sz="1600" dirty="0" err="1"/>
              <a:t>Κρυφοβού</a:t>
            </a:r>
            <a:r>
              <a:rPr lang="el-GR" sz="1600" dirty="0"/>
              <a:t>, </a:t>
            </a:r>
            <a:r>
              <a:rPr lang="el-GR" sz="1600" dirty="0" err="1"/>
              <a:t>Σερβιανών</a:t>
            </a:r>
            <a:r>
              <a:rPr lang="el-GR" sz="1600" dirty="0"/>
              <a:t>, Αγίας Αναστασίας.</a:t>
            </a:r>
          </a:p>
          <a:p>
            <a:pPr>
              <a:buFont typeface="Wingdings" panose="05000000000000000000" pitchFamily="2" charset="2"/>
              <a:buChar char="Ø"/>
              <a:defRPr/>
            </a:pPr>
            <a:r>
              <a:rPr lang="el-GR" sz="1600" b="1" dirty="0"/>
              <a:t>Δήμος Ζίτσας: </a:t>
            </a:r>
            <a:r>
              <a:rPr lang="el-GR" sz="1600" dirty="0"/>
              <a:t>Τ.Κ. </a:t>
            </a:r>
            <a:r>
              <a:rPr lang="el-GR" sz="1600" dirty="0" err="1"/>
              <a:t>Ασφάκας</a:t>
            </a:r>
            <a:r>
              <a:rPr lang="el-GR" sz="1600" dirty="0"/>
              <a:t>, </a:t>
            </a:r>
            <a:r>
              <a:rPr lang="el-GR" sz="1600" dirty="0" err="1"/>
              <a:t>Βατατάδων</a:t>
            </a:r>
            <a:r>
              <a:rPr lang="el-GR" sz="1600" dirty="0"/>
              <a:t>, </a:t>
            </a:r>
            <a:r>
              <a:rPr lang="el-GR" sz="1600" dirty="0" err="1"/>
              <a:t>Βλαχάτανου</a:t>
            </a:r>
            <a:r>
              <a:rPr lang="el-GR" sz="1600" dirty="0"/>
              <a:t>, </a:t>
            </a:r>
            <a:r>
              <a:rPr lang="el-GR" sz="1600" dirty="0" err="1"/>
              <a:t>Γαβρισιών</a:t>
            </a:r>
            <a:r>
              <a:rPr lang="el-GR" sz="1600" dirty="0"/>
              <a:t>, </a:t>
            </a:r>
            <a:r>
              <a:rPr lang="el-GR" sz="1600" dirty="0" err="1"/>
              <a:t>Λιγοψάς</a:t>
            </a:r>
            <a:r>
              <a:rPr lang="el-GR" sz="1600" dirty="0"/>
              <a:t>, Μεταμόρφωσης, </a:t>
            </a:r>
            <a:r>
              <a:rPr lang="el-GR" sz="1600" dirty="0" err="1"/>
              <a:t>Πετσαλίου</a:t>
            </a:r>
            <a:r>
              <a:rPr lang="el-GR" sz="1600" dirty="0"/>
              <a:t>, </a:t>
            </a:r>
            <a:r>
              <a:rPr lang="el-GR" sz="1600" dirty="0" err="1"/>
              <a:t>Πρωτόπαππα</a:t>
            </a:r>
            <a:r>
              <a:rPr lang="el-GR" sz="1600" dirty="0"/>
              <a:t>, </a:t>
            </a:r>
            <a:r>
              <a:rPr lang="el-GR" sz="1600" dirty="0" err="1"/>
              <a:t>Ελεούσης</a:t>
            </a:r>
            <a:r>
              <a:rPr lang="el-GR" sz="1600" dirty="0"/>
              <a:t>, Αγίου Ιωάννου, Άνω </a:t>
            </a:r>
            <a:r>
              <a:rPr lang="el-GR" sz="1600" dirty="0" err="1"/>
              <a:t>Λαψίστης</a:t>
            </a:r>
            <a:r>
              <a:rPr lang="el-GR" sz="1600" dirty="0"/>
              <a:t>, Βουνοπλαγιάς, Ζωοδόχου, Κάτω </a:t>
            </a:r>
            <a:r>
              <a:rPr lang="el-GR" sz="1600" dirty="0" err="1"/>
              <a:t>Λαψίστης</a:t>
            </a:r>
            <a:r>
              <a:rPr lang="el-GR" sz="1600" dirty="0"/>
              <a:t>, Μεγάλου </a:t>
            </a:r>
            <a:r>
              <a:rPr lang="el-GR" sz="1600" dirty="0" err="1"/>
              <a:t>Γαρδικίου</a:t>
            </a:r>
            <a:r>
              <a:rPr lang="el-GR" sz="1600" dirty="0"/>
              <a:t>, </a:t>
            </a:r>
            <a:r>
              <a:rPr lang="el-GR" sz="1600" dirty="0" err="1"/>
              <a:t>Ροδοτοπίου</a:t>
            </a:r>
            <a:r>
              <a:rPr lang="el-GR" sz="1600" dirty="0"/>
              <a:t>.</a:t>
            </a:r>
          </a:p>
          <a:p>
            <a:pPr>
              <a:buFont typeface="Wingdings" panose="05000000000000000000" pitchFamily="2" charset="2"/>
              <a:buChar char="Ø"/>
              <a:defRPr/>
            </a:pPr>
            <a:r>
              <a:rPr lang="el-GR" sz="1600" b="1" dirty="0"/>
              <a:t>Δήμος </a:t>
            </a:r>
            <a:r>
              <a:rPr lang="el-GR" sz="1600" b="1" dirty="0" err="1"/>
              <a:t>Ιωαννιτών</a:t>
            </a:r>
            <a:r>
              <a:rPr lang="el-GR" sz="1600" b="1" dirty="0"/>
              <a:t>: </a:t>
            </a:r>
            <a:r>
              <a:rPr lang="el-GR" sz="1600" dirty="0"/>
              <a:t>όλες οι Τοπικές &amp; Δημοτικές Κοινότητες εκτός της Τ.Κ. Νήσου Ιωαννίνων.</a:t>
            </a:r>
          </a:p>
          <a:p>
            <a:pPr>
              <a:buFont typeface="Wingdings" panose="05000000000000000000" pitchFamily="2" charset="2"/>
              <a:buChar char="Ø"/>
              <a:defRPr/>
            </a:pPr>
            <a:r>
              <a:rPr lang="el-GR" sz="1600" b="1" dirty="0"/>
              <a:t>Δήμος Ηγουμενίτσας: </a:t>
            </a:r>
            <a:r>
              <a:rPr lang="el-GR" sz="1600" dirty="0"/>
              <a:t>η Δ.Κ. </a:t>
            </a:r>
            <a:r>
              <a:rPr lang="el-GR" sz="1600" dirty="0" err="1"/>
              <a:t>Ηγουμενίτσης</a:t>
            </a:r>
            <a:r>
              <a:rPr lang="el-GR" sz="1600" dirty="0"/>
              <a:t> και οι Τ.Κ. Αγίας </a:t>
            </a:r>
            <a:r>
              <a:rPr lang="el-GR" sz="1600" dirty="0" err="1"/>
              <a:t>Μαρίνης</a:t>
            </a:r>
            <a:r>
              <a:rPr lang="el-GR" sz="1600" dirty="0"/>
              <a:t>, Αγίου Βλασίου, </a:t>
            </a:r>
            <a:r>
              <a:rPr lang="el-GR" sz="1600" dirty="0" err="1"/>
              <a:t>Γραικοχωρίου</a:t>
            </a:r>
            <a:r>
              <a:rPr lang="el-GR" sz="1600" dirty="0"/>
              <a:t>, </a:t>
            </a:r>
            <a:r>
              <a:rPr lang="el-GR" sz="1600" dirty="0" err="1"/>
              <a:t>Καστρίου</a:t>
            </a:r>
            <a:r>
              <a:rPr lang="el-GR" sz="1600" dirty="0"/>
              <a:t>, </a:t>
            </a:r>
            <a:r>
              <a:rPr lang="el-GR" sz="1600" dirty="0" err="1"/>
              <a:t>Κρυόβρυσης</a:t>
            </a:r>
            <a:r>
              <a:rPr lang="el-GR" sz="1600" dirty="0"/>
              <a:t>, </a:t>
            </a:r>
            <a:r>
              <a:rPr lang="el-GR" sz="1600" dirty="0" err="1"/>
              <a:t>Λαδοχωρίου</a:t>
            </a:r>
            <a:r>
              <a:rPr lang="el-GR" sz="1600" dirty="0"/>
              <a:t>, </a:t>
            </a:r>
            <a:r>
              <a:rPr lang="el-GR" sz="1600" dirty="0" err="1"/>
              <a:t>Μαυρουδίου</a:t>
            </a:r>
            <a:r>
              <a:rPr lang="el-GR" sz="1600" dirty="0"/>
              <a:t>, Νέας Σελεύκειας.</a:t>
            </a:r>
            <a:endParaRPr lang="el-GR" sz="1600" b="1" kern="0" dirty="0" smtClean="0">
              <a:solidFill>
                <a:srgbClr val="000000"/>
              </a:solidFill>
              <a:latin typeface="Arial"/>
              <a:cs typeface="Arial"/>
            </a:endParaRPr>
          </a:p>
          <a:p>
            <a:pPr marL="0" indent="0" algn="just">
              <a:buFont typeface="Wingdings" panose="05000000000000000000" pitchFamily="2" charset="2"/>
              <a:buNone/>
              <a:defRPr/>
            </a:pPr>
            <a:endParaRPr lang="el-GR" sz="1600" b="1" kern="0" dirty="0" smtClean="0">
              <a:solidFill>
                <a:srgbClr val="000000"/>
              </a:solidFill>
              <a:latin typeface="Arial"/>
              <a:cs typeface="Arial"/>
            </a:endParaRPr>
          </a:p>
          <a:p>
            <a:pPr marL="0" indent="0" algn="just">
              <a:buFont typeface="Wingdings" panose="05000000000000000000" pitchFamily="2" charset="2"/>
              <a:buNone/>
              <a:defRPr/>
            </a:pPr>
            <a:endParaRPr lang="el-GR" altLang="el-GR" sz="1600" b="1" kern="0" dirty="0">
              <a:solidFill>
                <a:srgbClr val="000000"/>
              </a:solidFill>
              <a:latin typeface="Arial"/>
              <a:cs typeface="Arial"/>
            </a:endParaRPr>
          </a:p>
          <a:p>
            <a:pPr marL="0" indent="0">
              <a:buFont typeface="Wingdings" panose="05000000000000000000" pitchFamily="2" charset="2"/>
              <a:buNone/>
              <a:defRPr/>
            </a:pPr>
            <a:r>
              <a:rPr lang="el-GR" altLang="el-GR" sz="1600" kern="0" dirty="0" smtClean="0">
                <a:solidFill>
                  <a:srgbClr val="000000"/>
                </a:solidFill>
                <a:latin typeface="Arial"/>
                <a:cs typeface="Arial"/>
              </a:rPr>
              <a:t>   </a:t>
            </a:r>
            <a:endParaRPr lang="el-GR" altLang="el-GR" sz="1800" kern="0" dirty="0">
              <a:solidFill>
                <a:srgbClr val="000000"/>
              </a:solidFill>
              <a:latin typeface="Arial"/>
              <a:cs typeface="Arial"/>
            </a:endParaRPr>
          </a:p>
          <a:p>
            <a:pPr>
              <a:defRPr/>
            </a:pPr>
            <a:endParaRPr lang="el-GR" altLang="el-GR" sz="1800" kern="0" dirty="0">
              <a:solidFill>
                <a:srgbClr val="FF0000"/>
              </a:solidFill>
              <a:latin typeface="Arial"/>
              <a:cs typeface="Arial"/>
            </a:endParaRPr>
          </a:p>
        </p:txBody>
      </p:sp>
      <p:pic>
        <p:nvPicPr>
          <p:cNvPr id="37895" name="Εικόνα 10"/>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7896"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80">
                                          <p:stCondLst>
                                            <p:cond delay="0"/>
                                          </p:stCondLst>
                                        </p:cTn>
                                        <p:tgtEl>
                                          <p:spTgt spid="16"/>
                                        </p:tgtEl>
                                      </p:cBhvr>
                                    </p:animEffect>
                                    <p:anim calcmode="lin" valueType="num">
                                      <p:cBhvr>
                                        <p:cTn id="1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3" dur="26">
                                          <p:stCondLst>
                                            <p:cond delay="650"/>
                                          </p:stCondLst>
                                        </p:cTn>
                                        <p:tgtEl>
                                          <p:spTgt spid="16"/>
                                        </p:tgtEl>
                                      </p:cBhvr>
                                      <p:to x="100000" y="60000"/>
                                    </p:animScale>
                                    <p:animScale>
                                      <p:cBhvr>
                                        <p:cTn id="24" dur="166" decel="50000">
                                          <p:stCondLst>
                                            <p:cond delay="676"/>
                                          </p:stCondLst>
                                        </p:cTn>
                                        <p:tgtEl>
                                          <p:spTgt spid="16"/>
                                        </p:tgtEl>
                                      </p:cBhvr>
                                      <p:to x="100000" y="100000"/>
                                    </p:animScale>
                                    <p:animScale>
                                      <p:cBhvr>
                                        <p:cTn id="25" dur="26">
                                          <p:stCondLst>
                                            <p:cond delay="1312"/>
                                          </p:stCondLst>
                                        </p:cTn>
                                        <p:tgtEl>
                                          <p:spTgt spid="16"/>
                                        </p:tgtEl>
                                      </p:cBhvr>
                                      <p:to x="100000" y="80000"/>
                                    </p:animScale>
                                    <p:animScale>
                                      <p:cBhvr>
                                        <p:cTn id="26" dur="166" decel="50000">
                                          <p:stCondLst>
                                            <p:cond delay="1338"/>
                                          </p:stCondLst>
                                        </p:cTn>
                                        <p:tgtEl>
                                          <p:spTgt spid="16"/>
                                        </p:tgtEl>
                                      </p:cBhvr>
                                      <p:to x="100000" y="100000"/>
                                    </p:animScale>
                                    <p:animScale>
                                      <p:cBhvr>
                                        <p:cTn id="27" dur="26">
                                          <p:stCondLst>
                                            <p:cond delay="1642"/>
                                          </p:stCondLst>
                                        </p:cTn>
                                        <p:tgtEl>
                                          <p:spTgt spid="16"/>
                                        </p:tgtEl>
                                      </p:cBhvr>
                                      <p:to x="100000" y="90000"/>
                                    </p:animScale>
                                    <p:animScale>
                                      <p:cBhvr>
                                        <p:cTn id="28" dur="166" decel="50000">
                                          <p:stCondLst>
                                            <p:cond delay="1668"/>
                                          </p:stCondLst>
                                        </p:cTn>
                                        <p:tgtEl>
                                          <p:spTgt spid="16"/>
                                        </p:tgtEl>
                                      </p:cBhvr>
                                      <p:to x="100000" y="100000"/>
                                    </p:animScale>
                                    <p:animScale>
                                      <p:cBhvr>
                                        <p:cTn id="29" dur="26">
                                          <p:stCondLst>
                                            <p:cond delay="1808"/>
                                          </p:stCondLst>
                                        </p:cTn>
                                        <p:tgtEl>
                                          <p:spTgt spid="16"/>
                                        </p:tgtEl>
                                      </p:cBhvr>
                                      <p:to x="100000" y="95000"/>
                                    </p:animScale>
                                    <p:animScale>
                                      <p:cBhvr>
                                        <p:cTn id="3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2662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271463" y="803275"/>
            <a:ext cx="8513762" cy="1384300"/>
          </a:xfrm>
          <a:prstGeom prst="rect">
            <a:avLst/>
          </a:prstGeom>
          <a:noFill/>
        </p:spPr>
        <p:txBody>
          <a:bodyPr>
            <a:spAutoFit/>
          </a:bodyPr>
          <a:lstStyle/>
          <a:p>
            <a:pPr algn="ctr" fontAlgn="auto">
              <a:spcBef>
                <a:spcPts val="0"/>
              </a:spcBef>
              <a:spcAft>
                <a:spcPts val="0"/>
              </a:spcAft>
              <a:defRPr/>
            </a:pPr>
            <a:r>
              <a:rPr lang="el-GR" sz="2800" b="1" dirty="0">
                <a:solidFill>
                  <a:srgbClr val="FFC000">
                    <a:lumMod val="75000"/>
                  </a:srgbClr>
                </a:solidFill>
                <a:latin typeface="+mn-lt"/>
                <a:cs typeface="+mn-cs"/>
              </a:rPr>
              <a:t>19.2.2.3</a:t>
            </a:r>
            <a:r>
              <a:rPr lang="en-US" sz="2800" b="1" dirty="0">
                <a:solidFill>
                  <a:srgbClr val="FFC000">
                    <a:lumMod val="75000"/>
                  </a:srgbClr>
                </a:solidFill>
                <a:latin typeface="+mn-lt"/>
                <a:cs typeface="+mn-cs"/>
              </a:rPr>
              <a:t>:</a:t>
            </a:r>
            <a:r>
              <a:rPr lang="el-GR" sz="2800" b="1" dirty="0">
                <a:solidFill>
                  <a:srgbClr val="FFC000">
                    <a:lumMod val="75000"/>
                  </a:srgbClr>
                </a:solidFill>
                <a:latin typeface="+mn-lt"/>
                <a:cs typeface="+mn-cs"/>
              </a:rPr>
              <a:t> </a:t>
            </a:r>
            <a:r>
              <a:rPr lang="el-GR" sz="2800" b="1" dirty="0">
                <a:solidFill>
                  <a:schemeClr val="accent1">
                    <a:lumMod val="50000"/>
                  </a:schemeClr>
                </a:solidFill>
                <a:latin typeface="+mn-lt"/>
                <a:cs typeface="+mn-cs"/>
              </a:rPr>
              <a:t>Ενίσχυση επενδύσεων στον τομέα του </a:t>
            </a:r>
            <a:r>
              <a:rPr lang="el-GR" sz="2800" b="1" u="sng" dirty="0">
                <a:solidFill>
                  <a:schemeClr val="accent1">
                    <a:lumMod val="50000"/>
                  </a:schemeClr>
                </a:solidFill>
                <a:latin typeface="+mn-lt"/>
                <a:cs typeface="+mn-cs"/>
              </a:rPr>
              <a:t>τουρισμού</a:t>
            </a:r>
            <a:r>
              <a:rPr lang="el-GR" sz="2800" b="1" dirty="0">
                <a:solidFill>
                  <a:schemeClr val="accent1">
                    <a:lumMod val="50000"/>
                  </a:schemeClr>
                </a:solidFill>
                <a:latin typeface="+mn-lt"/>
                <a:cs typeface="+mn-cs"/>
              </a:rPr>
              <a:t> με σκοπό την εξυπηρέτηση ειδικών στόχων της τοπικής στρατηγικής.</a:t>
            </a:r>
          </a:p>
        </p:txBody>
      </p:sp>
      <p:pic>
        <p:nvPicPr>
          <p:cNvPr id="26629" name="Εικόνα 14"/>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6630"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26631" name="Picture 2" descr="C:\Users\ADMIN\Desktop\showphoto.jpg"/>
          <p:cNvPicPr>
            <a:picLocks noChangeAspect="1" noChangeArrowheads="1"/>
          </p:cNvPicPr>
          <p:nvPr/>
        </p:nvPicPr>
        <p:blipFill>
          <a:blip r:embed="rId4" cstate="print"/>
          <a:srcRect/>
          <a:stretch>
            <a:fillRect/>
          </a:stretch>
        </p:blipFill>
        <p:spPr bwMode="auto">
          <a:xfrm>
            <a:off x="6227763" y="2187575"/>
            <a:ext cx="2706687" cy="1601788"/>
          </a:xfrm>
          <a:prstGeom prst="rect">
            <a:avLst/>
          </a:prstGeom>
          <a:noFill/>
          <a:ln w="9525">
            <a:noFill/>
            <a:miter lim="800000"/>
            <a:headEnd/>
            <a:tailEnd/>
          </a:ln>
        </p:spPr>
      </p:pic>
      <p:pic>
        <p:nvPicPr>
          <p:cNvPr id="26632" name="Picture 3" descr="C:\Users\ADMIN\Desktop\4392041d03ec8576742f7cefd260e61e.jpg"/>
          <p:cNvPicPr>
            <a:picLocks noChangeAspect="1" noChangeArrowheads="1"/>
          </p:cNvPicPr>
          <p:nvPr/>
        </p:nvPicPr>
        <p:blipFill>
          <a:blip r:embed="rId5" cstate="print"/>
          <a:srcRect/>
          <a:stretch>
            <a:fillRect/>
          </a:stretch>
        </p:blipFill>
        <p:spPr bwMode="auto">
          <a:xfrm>
            <a:off x="3132138" y="2187575"/>
            <a:ext cx="2879725" cy="1601788"/>
          </a:xfrm>
          <a:prstGeom prst="rect">
            <a:avLst/>
          </a:prstGeom>
          <a:noFill/>
          <a:ln w="9525">
            <a:noFill/>
            <a:miter lim="800000"/>
            <a:headEnd/>
            <a:tailEnd/>
          </a:ln>
        </p:spPr>
      </p:pic>
      <p:pic>
        <p:nvPicPr>
          <p:cNvPr id="26633" name="Picture 4" descr="\\KARAKOSTA-PC\public\CLLD_LEADER_\ΕΜΨΥΧΩΣΗ_CLLD_LEADER\ΓΙΑ ΠΑΡΟΥΣΙΑΣΗ_23_5_2019\ar_m_3.JPEG"/>
          <p:cNvPicPr>
            <a:picLocks noChangeAspect="1" noChangeArrowheads="1"/>
          </p:cNvPicPr>
          <p:nvPr/>
        </p:nvPicPr>
        <p:blipFill>
          <a:blip r:embed="rId6" cstate="print"/>
          <a:srcRect/>
          <a:stretch>
            <a:fillRect/>
          </a:stretch>
        </p:blipFill>
        <p:spPr bwMode="auto">
          <a:xfrm>
            <a:off x="122238" y="4005263"/>
            <a:ext cx="2865437" cy="2065337"/>
          </a:xfrm>
          <a:prstGeom prst="rect">
            <a:avLst/>
          </a:prstGeom>
          <a:noFill/>
          <a:ln w="9525">
            <a:noFill/>
            <a:miter lim="800000"/>
            <a:headEnd/>
            <a:tailEnd/>
          </a:ln>
        </p:spPr>
      </p:pic>
      <p:pic>
        <p:nvPicPr>
          <p:cNvPr id="26634" name="Picture 5" descr="\\KARAKOSTA-PC\public\CLLD_LEADER_\ΕΜΨΥΧΩΣΗ_CLLD_LEADER\ΓΙΑ ΠΑΡΟΥΣΙΑΣΗ_23_5_2019\DSC_0345.JPG"/>
          <p:cNvPicPr>
            <a:picLocks noChangeAspect="1" noChangeArrowheads="1"/>
          </p:cNvPicPr>
          <p:nvPr/>
        </p:nvPicPr>
        <p:blipFill>
          <a:blip r:embed="rId7" cstate="print"/>
          <a:srcRect/>
          <a:stretch>
            <a:fillRect/>
          </a:stretch>
        </p:blipFill>
        <p:spPr bwMode="auto">
          <a:xfrm>
            <a:off x="3132138" y="4005263"/>
            <a:ext cx="2879725" cy="2065337"/>
          </a:xfrm>
          <a:prstGeom prst="rect">
            <a:avLst/>
          </a:prstGeom>
          <a:noFill/>
          <a:ln w="9525">
            <a:noFill/>
            <a:miter lim="800000"/>
            <a:headEnd/>
            <a:tailEnd/>
          </a:ln>
        </p:spPr>
      </p:pic>
      <p:pic>
        <p:nvPicPr>
          <p:cNvPr id="26635" name="Picture 6" descr="\\KARAKOSTA-PC\public\CLLD_LEADER_\ΕΜΨΥΧΩΣΗ_CLLD_LEADER\ΓΙΑ ΠΑΡΟΥΣΙΑΣΗ_23_5_2019\images_3.jpg"/>
          <p:cNvPicPr>
            <a:picLocks noChangeAspect="1" noChangeArrowheads="1"/>
          </p:cNvPicPr>
          <p:nvPr/>
        </p:nvPicPr>
        <p:blipFill>
          <a:blip r:embed="rId8" cstate="print"/>
          <a:srcRect/>
          <a:stretch>
            <a:fillRect/>
          </a:stretch>
        </p:blipFill>
        <p:spPr bwMode="auto">
          <a:xfrm>
            <a:off x="122238" y="2187575"/>
            <a:ext cx="2843212" cy="1601788"/>
          </a:xfrm>
          <a:prstGeom prst="rect">
            <a:avLst/>
          </a:prstGeom>
          <a:noFill/>
          <a:ln w="9525">
            <a:noFill/>
            <a:miter lim="800000"/>
            <a:headEnd/>
            <a:tailEnd/>
          </a:ln>
        </p:spPr>
      </p:pic>
      <p:pic>
        <p:nvPicPr>
          <p:cNvPr id="26636" name="Picture 7" descr="\\KARAKOSTA-PC\public\CLLD_LEADER_\ΕΜΨΥΧΩΣΗ_CLLD_LEADER\ΓΙΑ ΠΑΡΟΥΣΙΑΣΗ_23_5_2019\64551460.jpg"/>
          <p:cNvPicPr>
            <a:picLocks noChangeAspect="1" noChangeArrowheads="1"/>
          </p:cNvPicPr>
          <p:nvPr/>
        </p:nvPicPr>
        <p:blipFill>
          <a:blip r:embed="rId9" cstate="print"/>
          <a:srcRect/>
          <a:stretch>
            <a:fillRect/>
          </a:stretch>
        </p:blipFill>
        <p:spPr bwMode="auto">
          <a:xfrm>
            <a:off x="6227763" y="4005263"/>
            <a:ext cx="2706687" cy="2065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2765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996950"/>
          <a:ext cx="9144000" cy="5233988"/>
        </p:xfrm>
        <a:graphic>
          <a:graphicData uri="http://schemas.openxmlformats.org/drawingml/2006/table">
            <a:tbl>
              <a:tblPr firstRow="1" bandRow="1">
                <a:tableStyleId>{7DF18680-E054-41AD-8BC1-D1AEF772440D}</a:tableStyleId>
              </a:tblPr>
              <a:tblGrid>
                <a:gridCol w="2002835">
                  <a:extLst>
                    <a:ext uri="{9D8B030D-6E8A-4147-A177-3AD203B41FA5}"/>
                  </a:extLst>
                </a:gridCol>
                <a:gridCol w="7141165">
                  <a:extLst>
                    <a:ext uri="{9D8B030D-6E8A-4147-A177-3AD203B41FA5}"/>
                  </a:extLst>
                </a:gridCol>
              </a:tblGrid>
              <a:tr h="607014">
                <a:tc gridSpan="2">
                  <a:txBody>
                    <a:bodyPr/>
                    <a:lstStyle/>
                    <a:p>
                      <a:pPr algn="ctr">
                        <a:lnSpc>
                          <a:spcPct val="100000"/>
                        </a:lnSpc>
                      </a:pPr>
                      <a:r>
                        <a:rPr lang="el-GR" sz="2800" dirty="0"/>
                        <a:t>19.2.2.3</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667363">
                <a:tc>
                  <a:txBody>
                    <a:bodyPr/>
                    <a:lstStyle/>
                    <a:p>
                      <a:r>
                        <a:rPr lang="el-GR" b="1" dirty="0"/>
                        <a:t>Δικαιούχοι</a:t>
                      </a:r>
                    </a:p>
                  </a:txBody>
                  <a:tcPr/>
                </a:tc>
                <a:tc>
                  <a:txBody>
                    <a:bodyPr/>
                    <a:lstStyle/>
                    <a:p>
                      <a:pPr algn="just"/>
                      <a:r>
                        <a:rPr lang="el-GR" dirty="0" smtClean="0"/>
                        <a:t>Φυσικά ή Νομικά πρόσωπα που συνιστούν πολύ μικρές και μικρές επιχειρήσεις.</a:t>
                      </a:r>
                      <a:endParaRPr lang="el-GR" dirty="0"/>
                    </a:p>
                  </a:txBody>
                  <a:tcPr/>
                </a:tc>
                <a:extLst>
                  <a:ext uri="{0D108BD9-81ED-4DB2-BD59-A6C34878D82A}"/>
                </a:extLst>
              </a:tr>
              <a:tr h="564043">
                <a:tc>
                  <a:txBody>
                    <a:bodyPr/>
                    <a:lstStyle/>
                    <a:p>
                      <a:r>
                        <a:rPr lang="el-GR" b="1" dirty="0"/>
                        <a:t>Περιοχή εφαρμογής</a:t>
                      </a:r>
                    </a:p>
                  </a:txBody>
                  <a:tcPr/>
                </a:tc>
                <a:tc>
                  <a:txBody>
                    <a:bodyPr/>
                    <a:lstStyle/>
                    <a:p>
                      <a:r>
                        <a:rPr lang="el-GR" b="1" u="none" dirty="0" smtClean="0"/>
                        <a:t>Εκσυγχρονισμός</a:t>
                      </a:r>
                      <a:r>
                        <a:rPr lang="en-US" b="1" u="none" baseline="0" dirty="0" smtClean="0"/>
                        <a:t> &amp; </a:t>
                      </a:r>
                      <a:r>
                        <a:rPr lang="el-GR" b="1" u="none" dirty="0" smtClean="0"/>
                        <a:t>επέκταση μονάδων</a:t>
                      </a:r>
                      <a:r>
                        <a:rPr lang="el-GR" b="1" dirty="0" smtClean="0"/>
                        <a:t>: </a:t>
                      </a:r>
                      <a:r>
                        <a:rPr lang="el-GR" dirty="0" smtClean="0"/>
                        <a:t>Το σύνολο της περιοχής παρέμβασης.</a:t>
                      </a:r>
                      <a:endParaRPr lang="el-GR" dirty="0"/>
                    </a:p>
                  </a:txBody>
                  <a:tcPr/>
                </a:tc>
                <a:extLst>
                  <a:ext uri="{0D108BD9-81ED-4DB2-BD59-A6C34878D82A}"/>
                </a:extLst>
              </a:tr>
              <a:tr h="1670083">
                <a:tc>
                  <a:txBody>
                    <a:bodyPr/>
                    <a:lstStyle/>
                    <a:p>
                      <a:r>
                        <a:rPr lang="el-GR" b="1" dirty="0"/>
                        <a:t>Ενδεικτικές </a:t>
                      </a:r>
                    </a:p>
                    <a:p>
                      <a:r>
                        <a:rPr lang="el-GR" b="1" dirty="0"/>
                        <a:t>Ενέργειες</a:t>
                      </a:r>
                      <a:r>
                        <a:rPr lang="el-GR" b="1" baseline="0" dirty="0"/>
                        <a:t> </a:t>
                      </a:r>
                      <a:endParaRPr lang="el-GR"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baseline="0" dirty="0" smtClean="0">
                          <a:solidFill>
                            <a:schemeClr val="accent6">
                              <a:lumMod val="75000"/>
                            </a:schemeClr>
                          </a:solidFill>
                        </a:rPr>
                        <a:t>Σύμφωνα με τους ΚΑΔ της Πρόσκλησης</a:t>
                      </a:r>
                      <a:endParaRPr lang="el-GR" b="1" dirty="0" smtClean="0">
                        <a:solidFill>
                          <a:schemeClr val="accent6">
                            <a:lumMod val="75000"/>
                          </a:schemeClr>
                        </a:solidFill>
                      </a:endParaRPr>
                    </a:p>
                    <a:p>
                      <a:endParaRPr lang="el-GR" b="1" dirty="0"/>
                    </a:p>
                  </a:txBody>
                  <a:tcPr/>
                </a:tc>
                <a:tc>
                  <a:txBody>
                    <a:bodyPr/>
                    <a:lstStyle/>
                    <a:p>
                      <a:r>
                        <a:rPr lang="el-GR" dirty="0"/>
                        <a:t>• </a:t>
                      </a:r>
                      <a:r>
                        <a:rPr lang="el-GR" sz="1800" b="1" kern="1200" dirty="0" smtClean="0">
                          <a:solidFill>
                            <a:schemeClr val="dk1"/>
                          </a:solidFill>
                          <a:effectLst/>
                          <a:latin typeface="+mn-lt"/>
                          <a:ea typeface="+mn-ea"/>
                          <a:cs typeface="+mn-cs"/>
                        </a:rPr>
                        <a:t>Εκσυγχρονισμός και επέκταση υποδομών διανυκτέρευσης</a:t>
                      </a:r>
                      <a:r>
                        <a:rPr lang="el-GR" sz="18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 </a:t>
                      </a:r>
                      <a:r>
                        <a:rPr lang="el-GR" sz="1800" b="1" kern="1200" dirty="0" smtClean="0">
                          <a:solidFill>
                            <a:schemeClr val="dk1"/>
                          </a:solidFill>
                          <a:effectLst/>
                          <a:latin typeface="+mn-lt"/>
                          <a:ea typeface="+mn-ea"/>
                          <a:cs typeface="+mn-cs"/>
                        </a:rPr>
                        <a:t>Εκσυγχρονισμός και επέκταση επιχειρήσεων παροχής υπηρεσιών εστίασης και αναψυχής (εστιατόρια, ταβέρνες, καφενεία κλπ)</a:t>
                      </a:r>
                      <a:endParaRPr lang="el-GR" dirty="0"/>
                    </a:p>
                    <a:p>
                      <a:r>
                        <a:rPr lang="el-GR" dirty="0"/>
                        <a:t>• </a:t>
                      </a:r>
                      <a:r>
                        <a:rPr lang="el-GR" sz="1800" b="1" kern="1200" dirty="0" smtClean="0">
                          <a:solidFill>
                            <a:schemeClr val="dk1"/>
                          </a:solidFill>
                          <a:effectLst/>
                          <a:latin typeface="+mn-lt"/>
                          <a:ea typeface="+mn-ea"/>
                          <a:cs typeface="+mn-cs"/>
                        </a:rPr>
                        <a:t>Εκσυγχρονισμός και επέκταση επιχειρήσεων παροχής υπηρεσιών του τουριστικού κλάδου (π.χ. αθλητικός, θαλάσσιος, ιαματικός, γαστρονομικός, συνεδριακός τουρισμός</a:t>
                      </a:r>
                      <a:r>
                        <a:rPr lang="el-GR" sz="1800" b="1" kern="1200" baseline="0" dirty="0" smtClean="0">
                          <a:solidFill>
                            <a:schemeClr val="dk1"/>
                          </a:solidFill>
                          <a:effectLst/>
                          <a:latin typeface="+mn-lt"/>
                          <a:ea typeface="+mn-ea"/>
                          <a:cs typeface="+mn-cs"/>
                        </a:rPr>
                        <a:t> κλπ).</a:t>
                      </a:r>
                      <a:endParaRPr lang="el-GR" b="1" dirty="0"/>
                    </a:p>
                  </a:txBody>
                  <a:tcPr/>
                </a:tc>
                <a:extLst>
                  <a:ext uri="{0D108BD9-81ED-4DB2-BD59-A6C34878D82A}"/>
                </a:extLst>
              </a:tr>
              <a:tr h="522499">
                <a:tc>
                  <a:txBody>
                    <a:bodyPr/>
                    <a:lstStyle/>
                    <a:p>
                      <a:pPr marL="0" marR="0" indent="0" algn="l" defTabSz="828000" rtl="0" eaLnBrk="1" fontAlgn="auto" latinLnBrk="0" hangingPunct="1">
                        <a:lnSpc>
                          <a:spcPct val="100000"/>
                        </a:lnSpc>
                        <a:spcBef>
                          <a:spcPts val="0"/>
                        </a:spcBef>
                        <a:spcAft>
                          <a:spcPts val="0"/>
                        </a:spcAft>
                        <a:buClrTx/>
                        <a:buSzTx/>
                        <a:buFontTx/>
                        <a:buNone/>
                        <a:tabLst/>
                        <a:defRPr/>
                      </a:pPr>
                      <a:r>
                        <a:rPr lang="el-GR" b="1" dirty="0" smtClean="0"/>
                        <a:t>Σημαντικό κριτήριο αξιολόγησης</a:t>
                      </a:r>
                    </a:p>
                  </a:txBody>
                  <a:tcPr/>
                </a:tc>
                <a:tc>
                  <a:txBody>
                    <a:bodyPr/>
                    <a:lstStyle/>
                    <a:p>
                      <a:pPr defTabSz="828000"/>
                      <a:r>
                        <a:rPr lang="el-GR" sz="1800" kern="1200" dirty="0" smtClean="0">
                          <a:solidFill>
                            <a:schemeClr val="dk1"/>
                          </a:solidFill>
                          <a:latin typeface="+mn-lt"/>
                          <a:ea typeface="+mn-ea"/>
                          <a:cs typeface="+mn-cs"/>
                        </a:rPr>
                        <a:t>Η παροχή συμπληρωματικών υπηρεσιών / προϊόντων σε συνάρτηση με την κύρια δραστηριότητα.</a:t>
                      </a:r>
                      <a:endParaRPr lang="el-GR" sz="1800" kern="1200" dirty="0">
                        <a:solidFill>
                          <a:schemeClr val="dk1"/>
                        </a:solidFill>
                        <a:latin typeface="+mn-lt"/>
                        <a:ea typeface="+mn-ea"/>
                        <a:cs typeface="+mn-cs"/>
                      </a:endParaRPr>
                    </a:p>
                  </a:txBody>
                  <a:tcPr/>
                </a:tc>
              </a:tr>
              <a:tr h="667363">
                <a:tc>
                  <a:txBody>
                    <a:bodyPr/>
                    <a:lstStyle/>
                    <a:p>
                      <a:pPr defTabSz="828000"/>
                      <a:r>
                        <a:rPr lang="el-GR" b="1" dirty="0"/>
                        <a:t>Ένταση Ενίσχυσης</a:t>
                      </a:r>
                    </a:p>
                  </a:txBody>
                  <a:tcPr/>
                </a:tc>
                <a:tc>
                  <a:txBody>
                    <a:bodyPr/>
                    <a:lstStyle/>
                    <a:p>
                      <a:pPr defTabSz="828000"/>
                      <a:r>
                        <a:rPr lang="en-US" sz="1800" b="1" kern="1200" dirty="0" smtClean="0">
                          <a:solidFill>
                            <a:srgbClr val="FF0000"/>
                          </a:solidFill>
                          <a:effectLst/>
                        </a:rPr>
                        <a:t>65</a:t>
                      </a:r>
                      <a:r>
                        <a:rPr lang="el-GR" sz="1800" b="1" kern="1200" dirty="0" smtClean="0">
                          <a:solidFill>
                            <a:srgbClr val="FF0000"/>
                          </a:solidFill>
                          <a:effectLst/>
                        </a:rPr>
                        <a:t>%</a:t>
                      </a:r>
                      <a:r>
                        <a:rPr lang="el-GR" sz="1800" b="1" kern="1200" dirty="0" smtClean="0">
                          <a:effectLst/>
                        </a:rPr>
                        <a:t> </a:t>
                      </a:r>
                      <a:r>
                        <a:rPr lang="el-GR" sz="1800" kern="1200" dirty="0" smtClean="0">
                          <a:effectLst/>
                        </a:rPr>
                        <a:t>των επιλέξιμων δαπανών</a:t>
                      </a:r>
                      <a:r>
                        <a:rPr lang="el-GR" sz="1800" kern="1200" baseline="0" dirty="0" smtClean="0">
                          <a:effectLst/>
                        </a:rPr>
                        <a:t> με εφαρμογή </a:t>
                      </a:r>
                      <a:r>
                        <a:rPr lang="el-GR" sz="1800" kern="1200" dirty="0" smtClean="0">
                          <a:solidFill>
                            <a:schemeClr val="dk1"/>
                          </a:solidFill>
                          <a:effectLst/>
                          <a:latin typeface="+mn-lt"/>
                          <a:ea typeface="+mn-ea"/>
                          <a:cs typeface="+mn-cs"/>
                        </a:rPr>
                        <a:t>Κανονισμού </a:t>
                      </a:r>
                      <a:r>
                        <a:rPr lang="en-US" sz="1800" kern="1200" dirty="0" smtClean="0">
                          <a:solidFill>
                            <a:schemeClr val="dk1"/>
                          </a:solidFill>
                          <a:effectLst/>
                          <a:latin typeface="+mn-lt"/>
                          <a:ea typeface="+mn-ea"/>
                          <a:cs typeface="+mn-cs"/>
                        </a:rPr>
                        <a:t>de </a:t>
                      </a:r>
                      <a:r>
                        <a:rPr lang="en-US" sz="1800" kern="1200" dirty="0" err="1" smtClean="0">
                          <a:solidFill>
                            <a:schemeClr val="dk1"/>
                          </a:solidFill>
                          <a:effectLst/>
                          <a:latin typeface="+mn-lt"/>
                          <a:ea typeface="+mn-ea"/>
                          <a:cs typeface="+mn-cs"/>
                        </a:rPr>
                        <a:t>minimis</a:t>
                      </a:r>
                      <a:r>
                        <a:rPr lang="el-GR" sz="1800" kern="1200" dirty="0" smtClean="0">
                          <a:solidFill>
                            <a:schemeClr val="dk1"/>
                          </a:solidFill>
                          <a:effectLst/>
                          <a:latin typeface="+mn-lt"/>
                          <a:ea typeface="+mn-ea"/>
                          <a:cs typeface="+mn-cs"/>
                        </a:rPr>
                        <a:t> 1407/2013 (200.000,00 ανά τριετία ανά δικαιούχο).</a:t>
                      </a:r>
                      <a:endParaRPr lang="el-GR" b="1" dirty="0">
                        <a:solidFill>
                          <a:schemeClr val="tx1"/>
                        </a:solidFill>
                      </a:endParaRPr>
                    </a:p>
                  </a:txBody>
                  <a:tcPr/>
                </a:tc>
                <a:extLst>
                  <a:ext uri="{0D108BD9-81ED-4DB2-BD59-A6C34878D82A}"/>
                </a:extLst>
              </a:tr>
            </a:tbl>
          </a:graphicData>
        </a:graphic>
      </p:graphicFrame>
      <p:pic>
        <p:nvPicPr>
          <p:cNvPr id="27674"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7675"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2867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0" y="803275"/>
            <a:ext cx="9136063" cy="830263"/>
          </a:xfrm>
          <a:prstGeom prst="rect">
            <a:avLst/>
          </a:prstGeom>
          <a:noFill/>
        </p:spPr>
        <p:txBody>
          <a:bodyPr>
            <a:spAutoFit/>
          </a:bodyPr>
          <a:lstStyle/>
          <a:p>
            <a:pPr algn="ctr" fontAlgn="auto">
              <a:spcBef>
                <a:spcPts val="0"/>
              </a:spcBef>
              <a:spcAft>
                <a:spcPts val="0"/>
              </a:spcAft>
              <a:defRPr/>
            </a:pPr>
            <a:r>
              <a:rPr lang="el-GR" sz="2400" b="1" dirty="0">
                <a:solidFill>
                  <a:srgbClr val="FFC000">
                    <a:lumMod val="75000"/>
                  </a:srgbClr>
                </a:solidFill>
                <a:latin typeface="+mn-lt"/>
                <a:cs typeface="+mn-cs"/>
              </a:rPr>
              <a:t>19.2.2.3 </a:t>
            </a:r>
            <a:r>
              <a:rPr lang="en-US" sz="2400" b="1" dirty="0">
                <a:solidFill>
                  <a:srgbClr val="FFC000">
                    <a:lumMod val="75000"/>
                  </a:srgbClr>
                </a:solidFill>
                <a:latin typeface="+mn-lt"/>
                <a:cs typeface="+mn-cs"/>
              </a:rPr>
              <a:t>:</a:t>
            </a:r>
            <a:r>
              <a:rPr lang="el-GR" sz="2400" b="1" dirty="0">
                <a:solidFill>
                  <a:srgbClr val="FFC000">
                    <a:lumMod val="75000"/>
                  </a:srgbClr>
                </a:solidFill>
                <a:latin typeface="+mn-lt"/>
                <a:cs typeface="+mn-cs"/>
              </a:rPr>
              <a:t> </a:t>
            </a:r>
            <a:r>
              <a:rPr lang="el-GR" sz="2400" b="1" dirty="0">
                <a:solidFill>
                  <a:schemeClr val="accent1">
                    <a:lumMod val="50000"/>
                  </a:schemeClr>
                </a:solidFill>
                <a:latin typeface="+mn-lt"/>
                <a:cs typeface="+mn-cs"/>
              </a:rPr>
              <a:t>Ενίσχυση επενδύσεων στον τομέα του </a:t>
            </a:r>
            <a:r>
              <a:rPr lang="el-GR" sz="2400" b="1" u="sng" dirty="0">
                <a:solidFill>
                  <a:schemeClr val="accent1">
                    <a:lumMod val="50000"/>
                  </a:schemeClr>
                </a:solidFill>
                <a:latin typeface="+mn-lt"/>
                <a:cs typeface="+mn-cs"/>
              </a:rPr>
              <a:t>τουρισμού</a:t>
            </a:r>
            <a:r>
              <a:rPr lang="el-GR" sz="2400" b="1" dirty="0">
                <a:solidFill>
                  <a:schemeClr val="accent1">
                    <a:lumMod val="50000"/>
                  </a:schemeClr>
                </a:solidFill>
                <a:latin typeface="+mn-lt"/>
                <a:cs typeface="+mn-cs"/>
              </a:rPr>
              <a:t> με σκοπό την εξυπηρέτηση ειδικών στόχων της τοπικής στρατηγικής.</a:t>
            </a:r>
          </a:p>
        </p:txBody>
      </p:sp>
      <p:sp>
        <p:nvSpPr>
          <p:cNvPr id="15" name="Θέση περιεχομένου 2">
            <a:extLst>
              <a:ext uri="{FF2B5EF4-FFF2-40B4-BE49-F238E27FC236}"/>
            </a:extLst>
          </p:cNvPr>
          <p:cNvSpPr txBox="1">
            <a:spLocks noChangeArrowheads="1"/>
          </p:cNvSpPr>
          <p:nvPr/>
        </p:nvSpPr>
        <p:spPr>
          <a:xfrm>
            <a:off x="0" y="1557338"/>
            <a:ext cx="9144000" cy="1238250"/>
          </a:xfrm>
          <a:prstGeom prst="rect">
            <a:avLst/>
          </a:prstGeom>
          <a:solidFill>
            <a:schemeClr val="accent2">
              <a:lumMod val="75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Wingdings" panose="05000000000000000000" pitchFamily="2" charset="2"/>
              <a:buNone/>
              <a:defRPr/>
            </a:pPr>
            <a:r>
              <a:rPr lang="el-GR" altLang="el-GR" sz="1900" u="sng" dirty="0" smtClean="0">
                <a:solidFill>
                  <a:schemeClr val="bg1"/>
                </a:solidFill>
              </a:rPr>
              <a:t>ΠΡΟΣΟΧΗ</a:t>
            </a:r>
          </a:p>
          <a:p>
            <a:pPr marL="0" indent="0" algn="ctr" fontAlgn="auto">
              <a:spcAft>
                <a:spcPts val="0"/>
              </a:spcAft>
              <a:buFont typeface="Wingdings" panose="05000000000000000000" pitchFamily="2" charset="2"/>
              <a:buNone/>
              <a:defRPr/>
            </a:pPr>
            <a:r>
              <a:rPr lang="el-GR" altLang="el-GR" sz="1900" b="1" u="sng" dirty="0" smtClean="0">
                <a:solidFill>
                  <a:schemeClr val="bg1"/>
                </a:solidFill>
              </a:rPr>
              <a:t>Μόνο</a:t>
            </a:r>
            <a:r>
              <a:rPr lang="el-GR" altLang="el-GR" sz="1900" u="sng" dirty="0" smtClean="0">
                <a:solidFill>
                  <a:schemeClr val="bg1"/>
                </a:solidFill>
              </a:rPr>
              <a:t> για εκσυγχρονισμούς και επεκτάσεις και </a:t>
            </a:r>
            <a:r>
              <a:rPr lang="el-GR" altLang="el-GR" sz="1900" b="1" u="sng" dirty="0" smtClean="0">
                <a:solidFill>
                  <a:schemeClr val="bg1"/>
                </a:solidFill>
              </a:rPr>
              <a:t>όχι</a:t>
            </a:r>
            <a:r>
              <a:rPr lang="el-GR" altLang="el-GR" sz="1900" u="sng" dirty="0" smtClean="0">
                <a:solidFill>
                  <a:schemeClr val="bg1"/>
                </a:solidFill>
              </a:rPr>
              <a:t> για ιδρύσεις υποδομών διανυκτέρευσης ανεξαρτήτου μορφής και τάξης </a:t>
            </a:r>
            <a:r>
              <a:rPr lang="el-GR" sz="1900" u="sng" dirty="0">
                <a:solidFill>
                  <a:schemeClr val="bg1"/>
                </a:solidFill>
              </a:rPr>
              <a:t>με την προϋπόθεση ότι τελικά θα κατατάσσονται σε μία </a:t>
            </a:r>
            <a:r>
              <a:rPr lang="el-GR" sz="1900" u="sng" dirty="0" smtClean="0">
                <a:solidFill>
                  <a:schemeClr val="bg1"/>
                </a:solidFill>
              </a:rPr>
              <a:t>από τις κάτωθι επιλέξιμες μορφές</a:t>
            </a:r>
            <a:endParaRPr lang="el-GR" altLang="el-GR" sz="1900" u="sng" dirty="0">
              <a:solidFill>
                <a:schemeClr val="bg1"/>
              </a:solidFill>
            </a:endParaRPr>
          </a:p>
        </p:txBody>
      </p:sp>
      <p:sp>
        <p:nvSpPr>
          <p:cNvPr id="16" name="Θέση περιεχομένου 2">
            <a:extLst>
              <a:ext uri="{FF2B5EF4-FFF2-40B4-BE49-F238E27FC236}"/>
            </a:extLst>
          </p:cNvPr>
          <p:cNvSpPr txBox="1">
            <a:spLocks noChangeArrowheads="1"/>
          </p:cNvSpPr>
          <p:nvPr/>
        </p:nvSpPr>
        <p:spPr bwMode="auto">
          <a:xfrm>
            <a:off x="0" y="2795588"/>
            <a:ext cx="9144000" cy="3441700"/>
          </a:xfrm>
          <a:prstGeom prst="rect">
            <a:avLst/>
          </a:prstGeom>
          <a:gradFill>
            <a:gsLst>
              <a:gs pos="0">
                <a:srgbClr val="FEA501">
                  <a:lumMod val="5000"/>
                  <a:lumOff val="95000"/>
                </a:srgbClr>
              </a:gs>
              <a:gs pos="74000">
                <a:srgbClr val="FEA501">
                  <a:lumMod val="45000"/>
                  <a:lumOff val="55000"/>
                </a:srgbClr>
              </a:gs>
              <a:gs pos="83000">
                <a:srgbClr val="FEA501">
                  <a:lumMod val="45000"/>
                  <a:lumOff val="55000"/>
                </a:srgbClr>
              </a:gs>
              <a:gs pos="100000">
                <a:srgbClr val="FEA501">
                  <a:lumMod val="30000"/>
                  <a:lumOff val="70000"/>
                </a:srgbClr>
              </a:gs>
            </a:gsLst>
            <a:lin ang="5400000" scaled="1"/>
          </a:gradFill>
          <a:ln>
            <a:noFill/>
          </a:ln>
          <a:extLst>
            <a:ext uri="{91240B29-F687-4F45-9708-019B960494DF}"/>
          </a:extLst>
        </p:spPr>
        <p:txBody>
          <a:bodyPr lIns="0" tIns="0" rIns="0" bIns="0"/>
          <a:lstStyle>
            <a:lvl1pPr marL="180975" indent="-180975" algn="l" rtl="0" eaLnBrk="0" fontAlgn="base" hangingPunct="0">
              <a:spcBef>
                <a:spcPct val="0"/>
              </a:spcBef>
              <a:spcAft>
                <a:spcPct val="40000"/>
              </a:spcAft>
              <a:buFont typeface="Wingdings" panose="05000000000000000000"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sz="2800">
                <a:solidFill>
                  <a:schemeClr val="tx1"/>
                </a:solidFill>
                <a:latin typeface="+mn-lt"/>
                <a:cs typeface="+mn-cs"/>
              </a:defRPr>
            </a:lvl2pPr>
            <a:lvl3pPr marL="720725" indent="-274638" algn="l" rtl="0" eaLnBrk="0" fontAlgn="base" hangingPunct="0">
              <a:spcBef>
                <a:spcPct val="0"/>
              </a:spcBef>
              <a:spcAft>
                <a:spcPct val="40000"/>
              </a:spcAft>
              <a:buChar char="•"/>
              <a:defRPr sz="2400">
                <a:solidFill>
                  <a:schemeClr val="tx1"/>
                </a:solidFill>
                <a:latin typeface="+mn-lt"/>
                <a:cs typeface="+mn-cs"/>
              </a:defRPr>
            </a:lvl3pPr>
            <a:lvl4pPr marL="987425" indent="-265113" algn="l" rtl="0" eaLnBrk="0" fontAlgn="base" hangingPunct="0">
              <a:spcBef>
                <a:spcPct val="0"/>
              </a:spcBef>
              <a:spcAft>
                <a:spcPct val="40000"/>
              </a:spcAft>
              <a:buChar char="–"/>
              <a:defRPr sz="2000">
                <a:solidFill>
                  <a:schemeClr val="tx1"/>
                </a:solidFill>
                <a:latin typeface="+mn-lt"/>
                <a:cs typeface="+mn-cs"/>
              </a:defRPr>
            </a:lvl4pPr>
            <a:lvl5pPr marL="1254125" indent="-265113" algn="l" rtl="0" eaLnBrk="0" fontAlgn="base" hangingPunct="0">
              <a:spcBef>
                <a:spcPct val="0"/>
              </a:spcBef>
              <a:spcAft>
                <a:spcPct val="40000"/>
              </a:spcAft>
              <a:buChar char="»"/>
              <a:defRPr sz="2000">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pPr marL="0" indent="0">
              <a:buFont typeface="Wingdings" panose="05000000000000000000" pitchFamily="2" charset="2"/>
              <a:buNone/>
              <a:defRPr/>
            </a:pPr>
            <a:r>
              <a:rPr lang="el-GR" altLang="el-GR" sz="1600" b="1" kern="0" dirty="0">
                <a:solidFill>
                  <a:srgbClr val="000000"/>
                </a:solidFill>
                <a:latin typeface="Arial"/>
                <a:cs typeface="Arial"/>
              </a:rPr>
              <a:t>Επιλέξιμες μορφές καταλυμάτων </a:t>
            </a:r>
            <a:r>
              <a:rPr lang="el-GR" altLang="el-GR" sz="1600" kern="0" dirty="0" smtClean="0">
                <a:solidFill>
                  <a:srgbClr val="000000"/>
                </a:solidFill>
                <a:latin typeface="Arial"/>
                <a:cs typeface="Arial"/>
              </a:rPr>
              <a:t>(Υ.Α. </a:t>
            </a:r>
            <a:r>
              <a:rPr lang="el-GR" sz="1600" dirty="0"/>
              <a:t>υπ. </a:t>
            </a:r>
            <a:r>
              <a:rPr lang="el-GR" sz="1600" dirty="0" err="1"/>
              <a:t>αριθμ</a:t>
            </a:r>
            <a:r>
              <a:rPr lang="el-GR" sz="1600" dirty="0"/>
              <a:t>. 2986, ΦΕΚ </a:t>
            </a:r>
            <a:r>
              <a:rPr lang="el-GR" sz="1600" dirty="0" smtClean="0"/>
              <a:t>3885/Β/2-12-2016</a:t>
            </a:r>
            <a:r>
              <a:rPr lang="el-GR" altLang="el-GR" sz="1600" kern="0" dirty="0" smtClean="0">
                <a:solidFill>
                  <a:srgbClr val="000000"/>
                </a:solidFill>
                <a:latin typeface="Arial"/>
                <a:cs typeface="Arial"/>
              </a:rPr>
              <a:t>):</a:t>
            </a:r>
            <a:endParaRPr lang="el-GR" altLang="el-GR" sz="1600" kern="0" dirty="0">
              <a:solidFill>
                <a:srgbClr val="000000"/>
              </a:solidFill>
              <a:latin typeface="Arial"/>
              <a:cs typeface="Arial"/>
            </a:endParaRPr>
          </a:p>
          <a:p>
            <a:pPr>
              <a:defRPr/>
            </a:pPr>
            <a:r>
              <a:rPr lang="el-GR" altLang="el-GR" sz="1600" kern="0" dirty="0">
                <a:solidFill>
                  <a:srgbClr val="000000"/>
                </a:solidFill>
                <a:latin typeface="Arial"/>
                <a:cs typeface="Arial"/>
              </a:rPr>
              <a:t>Ξενοδοχεία 5*, 4*, 3*</a:t>
            </a:r>
          </a:p>
          <a:p>
            <a:pPr marL="0" indent="0">
              <a:buFont typeface="Wingdings" panose="05000000000000000000" pitchFamily="2" charset="2"/>
              <a:buNone/>
              <a:defRPr/>
            </a:pPr>
            <a:r>
              <a:rPr lang="el-GR" altLang="el-GR" sz="1600" kern="0" dirty="0">
                <a:solidFill>
                  <a:srgbClr val="000000"/>
                </a:solidFill>
                <a:latin typeface="Arial"/>
                <a:cs typeface="Arial"/>
              </a:rPr>
              <a:t>   ελάχιστη δυναμικότητα: 10 δωμάτια, 20 κλίνες</a:t>
            </a:r>
          </a:p>
          <a:p>
            <a:pPr marL="0" indent="0">
              <a:buFont typeface="Wingdings" panose="05000000000000000000" pitchFamily="2" charset="2"/>
              <a:buNone/>
              <a:defRPr/>
            </a:pPr>
            <a:r>
              <a:rPr lang="el-GR" altLang="el-GR" sz="1600" kern="0" dirty="0">
                <a:solidFill>
                  <a:srgbClr val="000000"/>
                </a:solidFill>
                <a:latin typeface="Arial"/>
                <a:cs typeface="Arial"/>
              </a:rPr>
              <a:t>   μέγιστη δυναμικότητα: 30 δωμάτια, 60 </a:t>
            </a:r>
            <a:r>
              <a:rPr lang="el-GR" altLang="el-GR" sz="1600" kern="0" dirty="0" smtClean="0">
                <a:solidFill>
                  <a:srgbClr val="000000"/>
                </a:solidFill>
                <a:latin typeface="Arial"/>
                <a:cs typeface="Arial"/>
              </a:rPr>
              <a:t>κλίνες</a:t>
            </a:r>
            <a:endParaRPr lang="el-GR" altLang="el-GR" sz="1600" kern="0" dirty="0">
              <a:solidFill>
                <a:srgbClr val="000000"/>
              </a:solidFill>
              <a:latin typeface="Arial"/>
              <a:cs typeface="Arial"/>
            </a:endParaRPr>
          </a:p>
          <a:p>
            <a:pPr>
              <a:defRPr/>
            </a:pPr>
            <a:r>
              <a:rPr lang="el-GR" altLang="el-GR" sz="1600" kern="0" dirty="0">
                <a:solidFill>
                  <a:srgbClr val="000000"/>
                </a:solidFill>
                <a:latin typeface="Arial"/>
                <a:cs typeface="Arial"/>
              </a:rPr>
              <a:t>Οργανωμένες τουριστικές κατασκηνώσεις (</a:t>
            </a:r>
            <a:r>
              <a:rPr lang="en-US" altLang="el-GR" sz="1600" kern="0" dirty="0">
                <a:solidFill>
                  <a:srgbClr val="000000"/>
                </a:solidFill>
                <a:latin typeface="Arial"/>
                <a:cs typeface="Arial"/>
              </a:rPr>
              <a:t>camping</a:t>
            </a:r>
            <a:r>
              <a:rPr lang="en-US" altLang="el-GR" sz="1600" kern="0" dirty="0" smtClean="0">
                <a:solidFill>
                  <a:srgbClr val="000000"/>
                </a:solidFill>
                <a:latin typeface="Arial"/>
                <a:cs typeface="Arial"/>
              </a:rPr>
              <a:t>)</a:t>
            </a:r>
            <a:endParaRPr lang="el-GR" altLang="el-GR" sz="1600" kern="0" dirty="0" smtClean="0">
              <a:solidFill>
                <a:srgbClr val="000000"/>
              </a:solidFill>
              <a:latin typeface="Arial"/>
              <a:cs typeface="Arial"/>
            </a:endParaRPr>
          </a:p>
          <a:p>
            <a:pPr>
              <a:defRPr/>
            </a:pPr>
            <a:r>
              <a:rPr lang="el-GR" sz="1600" kern="0" dirty="0">
                <a:solidFill>
                  <a:srgbClr val="000000"/>
                </a:solidFill>
                <a:latin typeface="Arial"/>
                <a:cs typeface="Arial"/>
              </a:rPr>
              <a:t>Μετατροπή παραδοσιακού ή διατηρητέου κτιρίου σε τουριστικό κατάλυμα</a:t>
            </a:r>
            <a:endParaRPr lang="el-GR" altLang="el-GR" sz="1600" kern="0" dirty="0">
              <a:solidFill>
                <a:srgbClr val="000000"/>
              </a:solidFill>
              <a:latin typeface="Arial"/>
              <a:cs typeface="Arial"/>
            </a:endParaRPr>
          </a:p>
          <a:p>
            <a:pPr>
              <a:defRPr/>
            </a:pPr>
            <a:r>
              <a:rPr lang="el-GR" altLang="el-GR" sz="1600" kern="0" dirty="0">
                <a:solidFill>
                  <a:srgbClr val="000000"/>
                </a:solidFill>
                <a:latin typeface="Arial"/>
                <a:cs typeface="Arial"/>
              </a:rPr>
              <a:t>Τουριστικές Επιπλωμένες Κατοικίες</a:t>
            </a:r>
            <a:endParaRPr lang="en-US" altLang="el-GR" sz="1600" kern="0" dirty="0">
              <a:solidFill>
                <a:srgbClr val="000000"/>
              </a:solidFill>
              <a:latin typeface="Arial"/>
              <a:cs typeface="Arial"/>
            </a:endParaRPr>
          </a:p>
          <a:p>
            <a:pPr marL="0" indent="0">
              <a:buFont typeface="Wingdings" panose="05000000000000000000" pitchFamily="2" charset="2"/>
              <a:buNone/>
              <a:defRPr/>
            </a:pPr>
            <a:r>
              <a:rPr lang="en-US" altLang="el-GR" sz="1600" kern="0" dirty="0">
                <a:solidFill>
                  <a:srgbClr val="000000"/>
                </a:solidFill>
                <a:latin typeface="Arial"/>
                <a:cs typeface="Arial"/>
              </a:rPr>
              <a:t>   </a:t>
            </a:r>
            <a:r>
              <a:rPr lang="el-GR" altLang="el-GR" sz="1600" kern="0" dirty="0">
                <a:solidFill>
                  <a:srgbClr val="000000"/>
                </a:solidFill>
                <a:latin typeface="Arial"/>
                <a:cs typeface="Arial"/>
              </a:rPr>
              <a:t>ελάχιστη δυναμικότητα: 2 κατοικίες, 10 κλίνες</a:t>
            </a:r>
          </a:p>
          <a:p>
            <a:pPr>
              <a:defRPr/>
            </a:pPr>
            <a:r>
              <a:rPr lang="el-GR" altLang="el-GR" sz="1600" kern="0" dirty="0">
                <a:solidFill>
                  <a:srgbClr val="000000"/>
                </a:solidFill>
                <a:latin typeface="Arial"/>
                <a:cs typeface="Arial"/>
              </a:rPr>
              <a:t>Ενοικιαζόμενα Επιπλωμένα Δωμάτια – Διαμερίσματα 4 και 3 κλειδιών</a:t>
            </a:r>
          </a:p>
          <a:p>
            <a:pPr marL="0" indent="0">
              <a:buFont typeface="Wingdings" panose="05000000000000000000" pitchFamily="2" charset="2"/>
              <a:buNone/>
              <a:defRPr/>
            </a:pPr>
            <a:r>
              <a:rPr lang="el-GR" altLang="el-GR" sz="1600" kern="0" dirty="0">
                <a:solidFill>
                  <a:srgbClr val="000000"/>
                </a:solidFill>
                <a:latin typeface="Arial"/>
                <a:cs typeface="Arial"/>
              </a:rPr>
              <a:t>   ελάχιστη δυναμικότητα: 5 δωμάτια, 10 κλίνες</a:t>
            </a:r>
          </a:p>
          <a:p>
            <a:pPr marL="0" indent="0">
              <a:buFont typeface="Wingdings" panose="05000000000000000000" pitchFamily="2" charset="2"/>
              <a:buNone/>
              <a:defRPr/>
            </a:pPr>
            <a:endParaRPr lang="el-GR" altLang="el-GR" sz="1800" kern="0" dirty="0">
              <a:solidFill>
                <a:srgbClr val="000000"/>
              </a:solidFill>
              <a:latin typeface="Arial"/>
              <a:cs typeface="Arial"/>
            </a:endParaRPr>
          </a:p>
          <a:p>
            <a:pPr>
              <a:defRPr/>
            </a:pPr>
            <a:endParaRPr lang="el-GR" altLang="el-GR" sz="1800" kern="0" dirty="0">
              <a:solidFill>
                <a:srgbClr val="FF0000"/>
              </a:solidFill>
              <a:latin typeface="Arial"/>
              <a:cs typeface="Arial"/>
            </a:endParaRPr>
          </a:p>
        </p:txBody>
      </p:sp>
      <p:pic>
        <p:nvPicPr>
          <p:cNvPr id="28679" name="Εικόνα 10"/>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8680"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80">
                                          <p:stCondLst>
                                            <p:cond delay="0"/>
                                          </p:stCondLst>
                                        </p:cTn>
                                        <p:tgtEl>
                                          <p:spTgt spid="16"/>
                                        </p:tgtEl>
                                      </p:cBhvr>
                                    </p:animEffect>
                                    <p:anim calcmode="lin" valueType="num">
                                      <p:cBhvr>
                                        <p:cTn id="1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3" dur="26">
                                          <p:stCondLst>
                                            <p:cond delay="650"/>
                                          </p:stCondLst>
                                        </p:cTn>
                                        <p:tgtEl>
                                          <p:spTgt spid="16"/>
                                        </p:tgtEl>
                                      </p:cBhvr>
                                      <p:to x="100000" y="60000"/>
                                    </p:animScale>
                                    <p:animScale>
                                      <p:cBhvr>
                                        <p:cTn id="24" dur="166" decel="50000">
                                          <p:stCondLst>
                                            <p:cond delay="676"/>
                                          </p:stCondLst>
                                        </p:cTn>
                                        <p:tgtEl>
                                          <p:spTgt spid="16"/>
                                        </p:tgtEl>
                                      </p:cBhvr>
                                      <p:to x="100000" y="100000"/>
                                    </p:animScale>
                                    <p:animScale>
                                      <p:cBhvr>
                                        <p:cTn id="25" dur="26">
                                          <p:stCondLst>
                                            <p:cond delay="1312"/>
                                          </p:stCondLst>
                                        </p:cTn>
                                        <p:tgtEl>
                                          <p:spTgt spid="16"/>
                                        </p:tgtEl>
                                      </p:cBhvr>
                                      <p:to x="100000" y="80000"/>
                                    </p:animScale>
                                    <p:animScale>
                                      <p:cBhvr>
                                        <p:cTn id="26" dur="166" decel="50000">
                                          <p:stCondLst>
                                            <p:cond delay="1338"/>
                                          </p:stCondLst>
                                        </p:cTn>
                                        <p:tgtEl>
                                          <p:spTgt spid="16"/>
                                        </p:tgtEl>
                                      </p:cBhvr>
                                      <p:to x="100000" y="100000"/>
                                    </p:animScale>
                                    <p:animScale>
                                      <p:cBhvr>
                                        <p:cTn id="27" dur="26">
                                          <p:stCondLst>
                                            <p:cond delay="1642"/>
                                          </p:stCondLst>
                                        </p:cTn>
                                        <p:tgtEl>
                                          <p:spTgt spid="16"/>
                                        </p:tgtEl>
                                      </p:cBhvr>
                                      <p:to x="100000" y="90000"/>
                                    </p:animScale>
                                    <p:animScale>
                                      <p:cBhvr>
                                        <p:cTn id="28" dur="166" decel="50000">
                                          <p:stCondLst>
                                            <p:cond delay="1668"/>
                                          </p:stCondLst>
                                        </p:cTn>
                                        <p:tgtEl>
                                          <p:spTgt spid="16"/>
                                        </p:tgtEl>
                                      </p:cBhvr>
                                      <p:to x="100000" y="100000"/>
                                    </p:animScale>
                                    <p:animScale>
                                      <p:cBhvr>
                                        <p:cTn id="29" dur="26">
                                          <p:stCondLst>
                                            <p:cond delay="1808"/>
                                          </p:stCondLst>
                                        </p:cTn>
                                        <p:tgtEl>
                                          <p:spTgt spid="16"/>
                                        </p:tgtEl>
                                      </p:cBhvr>
                                      <p:to x="100000" y="95000"/>
                                    </p:animScale>
                                    <p:animScale>
                                      <p:cBhvr>
                                        <p:cTn id="3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01613" y="5949950"/>
            <a:ext cx="8834437" cy="822325"/>
          </a:xfrm>
        </p:spPr>
        <p:txBody>
          <a:bodyPr/>
          <a:lstStyle/>
          <a:p>
            <a:pPr algn="l"/>
            <a:endParaRPr lang="el-GR" sz="1400" smtClean="0"/>
          </a:p>
        </p:txBody>
      </p:sp>
      <p:sp>
        <p:nvSpPr>
          <p:cNvPr id="1638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a:solidFill>
            <a:schemeClr val="accent2">
              <a:lumMod val="40000"/>
              <a:lumOff val="60000"/>
            </a:schemeClr>
          </a:solidFill>
        </p:spPr>
        <p:txBody>
          <a:bodyPr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l-GR" altLang="el-GR" b="1" dirty="0" smtClean="0">
                <a:solidFill>
                  <a:schemeClr val="accent2">
                    <a:lumMod val="75000"/>
                  </a:schemeClr>
                </a:solidFill>
              </a:rPr>
              <a:t>ΠΑΡΟΥΣΙΑΣΗ 1</a:t>
            </a:r>
            <a:r>
              <a:rPr lang="el-GR" altLang="el-GR" b="1" baseline="30000" dirty="0" smtClean="0">
                <a:solidFill>
                  <a:schemeClr val="accent2">
                    <a:lumMod val="75000"/>
                  </a:schemeClr>
                </a:solidFill>
              </a:rPr>
              <a:t>ης</a:t>
            </a:r>
            <a:r>
              <a:rPr lang="el-GR" altLang="el-GR" b="1" dirty="0" smtClean="0">
                <a:solidFill>
                  <a:schemeClr val="accent2">
                    <a:lumMod val="75000"/>
                  </a:schemeClr>
                </a:solidFill>
              </a:rPr>
              <a:t> ΠΡΟΣΚΛΗΣΗΣ ΓΙΑ ΤΗΝ ΥΠΟΒΟΛΗ ΠΡΟΤΑΣΕΩΝ ΙΔΙΩΤΙΚΟΥ ΧΑΡΑΚΤΗΡΑ, ΣΤΟ ΠΛΑΙΣΙΟ ΤΟΥ Τ.Π. </a:t>
            </a:r>
            <a:r>
              <a:rPr lang="el-GR" b="1" dirty="0" smtClean="0">
                <a:solidFill>
                  <a:schemeClr val="accent2">
                    <a:lumMod val="75000"/>
                  </a:schemeClr>
                </a:solidFill>
                <a:latin typeface="Tahoma" panose="020B0604030504040204" pitchFamily="34" charset="0"/>
                <a:ea typeface="Times New Roman" panose="02020603050405020304" pitchFamily="18" charset="0"/>
                <a:cs typeface="Times New Roman" panose="02020603050405020304" pitchFamily="18" charset="0"/>
              </a:rPr>
              <a:t>CLLD </a:t>
            </a:r>
            <a:r>
              <a:rPr lang="el-GR" b="1" dirty="0">
                <a:solidFill>
                  <a:schemeClr val="accent2">
                    <a:lumMod val="75000"/>
                  </a:schemeClr>
                </a:solidFill>
                <a:latin typeface="Tahoma" panose="020B0604030504040204" pitchFamily="34" charset="0"/>
                <a:ea typeface="Times New Roman" panose="02020603050405020304" pitchFamily="18" charset="0"/>
                <a:cs typeface="Times New Roman" panose="02020603050405020304" pitchFamily="18" charset="0"/>
              </a:rPr>
              <a:t>– </a:t>
            </a:r>
            <a:r>
              <a:rPr lang="el-GR" b="1" dirty="0" smtClean="0">
                <a:solidFill>
                  <a:schemeClr val="accent2">
                    <a:lumMod val="75000"/>
                  </a:schemeClr>
                </a:solidFill>
                <a:latin typeface="Tahoma" panose="020B0604030504040204" pitchFamily="34" charset="0"/>
                <a:ea typeface="Times New Roman" panose="02020603050405020304" pitchFamily="18" charset="0"/>
                <a:cs typeface="Times New Roman" panose="02020603050405020304" pitchFamily="18" charset="0"/>
              </a:rPr>
              <a:t>LEADER </a:t>
            </a:r>
            <a:r>
              <a:rPr lang="el-GR" dirty="0" smtClean="0">
                <a:solidFill>
                  <a:schemeClr val="accent2">
                    <a:lumMod val="75000"/>
                  </a:schemeClr>
                </a:solidFill>
                <a:latin typeface="Tahoma" panose="020B0604030504040204" pitchFamily="34" charset="0"/>
                <a:ea typeface="Times New Roman" panose="02020603050405020304" pitchFamily="18" charset="0"/>
                <a:cs typeface="Times New Roman" panose="02020603050405020304" pitchFamily="18" charset="0"/>
              </a:rPr>
              <a:t>2014 </a:t>
            </a:r>
            <a:r>
              <a:rPr lang="el-GR" dirty="0">
                <a:solidFill>
                  <a:schemeClr val="accent2">
                    <a:lumMod val="75000"/>
                  </a:schemeClr>
                </a:solidFill>
                <a:latin typeface="Tahoma" panose="020B0604030504040204" pitchFamily="34" charset="0"/>
                <a:ea typeface="Times New Roman" panose="02020603050405020304" pitchFamily="18" charset="0"/>
                <a:cs typeface="Times New Roman" panose="02020603050405020304" pitchFamily="18" charset="0"/>
              </a:rPr>
              <a:t>-2020</a:t>
            </a:r>
            <a:endParaRPr lang="en-GB" dirty="0">
              <a:solidFill>
                <a:schemeClr val="accent2">
                  <a:lumMod val="75000"/>
                </a:schemeClr>
              </a:solidFill>
            </a:endParaRPr>
          </a:p>
        </p:txBody>
      </p:sp>
      <p:sp>
        <p:nvSpPr>
          <p:cNvPr id="9" name="Ορθογώνιο 8"/>
          <p:cNvSpPr/>
          <p:nvPr/>
        </p:nvSpPr>
        <p:spPr>
          <a:xfrm>
            <a:off x="201613" y="1184275"/>
            <a:ext cx="8637587" cy="2884488"/>
          </a:xfrm>
          <a:prstGeom prst="rect">
            <a:avLst/>
          </a:prstGeom>
          <a:solidFill>
            <a:schemeClr val="accent6">
              <a:lumMod val="60000"/>
              <a:lumOff val="40000"/>
            </a:schemeClr>
          </a:solidFill>
        </p:spPr>
        <p:txBody>
          <a:bodyPr>
            <a:spAutoFit/>
          </a:bodyPr>
          <a:lstStyle/>
          <a:p>
            <a:pPr algn="ctr">
              <a:lnSpc>
                <a:spcPct val="115000"/>
              </a:lnSpc>
              <a:spcAft>
                <a:spcPts val="1000"/>
              </a:spcAft>
            </a:pPr>
            <a:r>
              <a:rPr lang="el-GR" b="1">
                <a:latin typeface="Tahoma" pitchFamily="34" charset="0"/>
                <a:cs typeface="Times New Roman" pitchFamily="18" charset="0"/>
              </a:rPr>
              <a:t>ΜΕΤΡΟ 19: «ΤΟΠΙΚΗ ΑΝΑΠΤΥΞΗ ΜE ΠΡΩΤΟΒΟΥΛΙΑ ΤΟΠΙΚΩΝ ΚΟΙΝΟΤΗΤΩΝ</a:t>
            </a:r>
            <a:endParaRPr lang="el-GR">
              <a:latin typeface="Calibri" pitchFamily="34" charset="0"/>
              <a:cs typeface="Times New Roman" pitchFamily="18" charset="0"/>
            </a:endParaRPr>
          </a:p>
          <a:p>
            <a:pPr algn="ctr">
              <a:lnSpc>
                <a:spcPct val="115000"/>
              </a:lnSpc>
              <a:spcAft>
                <a:spcPts val="1000"/>
              </a:spcAft>
            </a:pPr>
            <a:r>
              <a:rPr lang="el-GR" b="1">
                <a:latin typeface="Tahoma" pitchFamily="34" charset="0"/>
                <a:cs typeface="Times New Roman" pitchFamily="18" charset="0"/>
              </a:rPr>
              <a:t>CLLD – LEADER» ΠΑΑ 2014 -2020</a:t>
            </a:r>
            <a:endParaRPr lang="el-GR">
              <a:latin typeface="Calibri" pitchFamily="34" charset="0"/>
              <a:cs typeface="Times New Roman" pitchFamily="18" charset="0"/>
            </a:endParaRPr>
          </a:p>
          <a:p>
            <a:pPr algn="ctr">
              <a:lnSpc>
                <a:spcPct val="115000"/>
              </a:lnSpc>
              <a:spcAft>
                <a:spcPts val="1000"/>
              </a:spcAft>
            </a:pPr>
            <a:r>
              <a:rPr lang="el-GR" b="1">
                <a:latin typeface="Tahoma" pitchFamily="34" charset="0"/>
                <a:cs typeface="Times New Roman" pitchFamily="18" charset="0"/>
              </a:rPr>
              <a:t>ΥΠΟΜΕΤΡΟ 19.2: «ΣΤΗΡΙΞΗ ΥΛΟΠΟΙΗΣΗΣ ΔΡΑΣΕΩΝ ΤΩΝ ΣΤΡΑΤΗΓΙΚΩΝ ΤΟΠΙΚΗΣ ΑΝΑΠΤΥΞΗΣ ΜΕ ΠΡΩΤΟΒΟΥΛΙΑ ΤΟΠΙΚΩΝ ΚΟΙΝΟΤΗΤΩΝ (CLLD/LEADER)»</a:t>
            </a:r>
            <a:endParaRPr lang="el-GR">
              <a:latin typeface="Calibri" pitchFamily="34" charset="0"/>
              <a:cs typeface="Times New Roman" pitchFamily="18" charset="0"/>
            </a:endParaRPr>
          </a:p>
          <a:p>
            <a:pPr algn="ctr">
              <a:lnSpc>
                <a:spcPct val="115000"/>
              </a:lnSpc>
              <a:spcAft>
                <a:spcPts val="1000"/>
              </a:spcAft>
            </a:pPr>
            <a:r>
              <a:rPr lang="el-GR" sz="1400" b="1">
                <a:latin typeface="Tahoma" pitchFamily="34" charset="0"/>
                <a:cs typeface="Times New Roman" pitchFamily="18" charset="0"/>
              </a:rPr>
              <a:t>ΟΙ ΟΠΟΙΕΣ ΣΥΓΧΡΗΜΑΤΟΔΟΤΟΥΝΤΑΙ ΑΠΟ ΤΟ ΕΥΡΩΠΑΙΚΟ ΓΕΩΡΓΙΚΟ ΤΑΜΕΙΟ ΑΓΡΟΤΙΚΗΣ ΑΝΑΠΤΥΞΗΣ</a:t>
            </a:r>
            <a:endParaRPr lang="el-GR">
              <a:latin typeface="Calibri" pitchFamily="34" charset="0"/>
              <a:cs typeface="Times New Roman" pitchFamily="18" charset="0"/>
            </a:endParaRPr>
          </a:p>
        </p:txBody>
      </p:sp>
      <p:pic>
        <p:nvPicPr>
          <p:cNvPr id="16389" name="Εικόνα 9"/>
          <p:cNvPicPr>
            <a:picLocks noChangeAspect="1"/>
          </p:cNvPicPr>
          <p:nvPr/>
        </p:nvPicPr>
        <p:blipFill>
          <a:blip r:embed="rId2" cstate="print"/>
          <a:srcRect/>
          <a:stretch>
            <a:fillRect/>
          </a:stretch>
        </p:blipFill>
        <p:spPr bwMode="auto">
          <a:xfrm>
            <a:off x="800100" y="6092825"/>
            <a:ext cx="7443788" cy="728663"/>
          </a:xfrm>
          <a:prstGeom prst="rect">
            <a:avLst/>
          </a:prstGeom>
          <a:noFill/>
          <a:ln w="9525">
            <a:noFill/>
            <a:miter lim="800000"/>
            <a:headEnd/>
            <a:tailEnd/>
          </a:ln>
        </p:spPr>
      </p:pic>
      <p:sp>
        <p:nvSpPr>
          <p:cNvPr id="11" name="TextBox 10"/>
          <p:cNvSpPr txBox="1"/>
          <p:nvPr/>
        </p:nvSpPr>
        <p:spPr>
          <a:xfrm>
            <a:off x="304800" y="5157788"/>
            <a:ext cx="8515350" cy="414337"/>
          </a:xfrm>
          <a:prstGeom prst="rect">
            <a:avLst/>
          </a:prstGeom>
          <a:solidFill>
            <a:schemeClr val="accent5"/>
          </a:solidFill>
        </p:spPr>
        <p:txBody>
          <a:bodyPr>
            <a:spAutoFit/>
          </a:bodyPr>
          <a:lstStyle/>
          <a:p>
            <a:pPr algn="ctr" fontAlgn="auto">
              <a:spcBef>
                <a:spcPts val="0"/>
              </a:spcBef>
              <a:spcAft>
                <a:spcPts val="0"/>
              </a:spcAft>
              <a:defRPr/>
            </a:pPr>
            <a:r>
              <a:rPr lang="el-GR" sz="2100" b="1" dirty="0">
                <a:solidFill>
                  <a:schemeClr val="accent2">
                    <a:lumMod val="75000"/>
                  </a:schemeClr>
                </a:solidFill>
                <a:latin typeface="+mj-lt"/>
                <a:ea typeface="+mj-ea"/>
                <a:cs typeface="+mj-cs"/>
              </a:rPr>
              <a:t>ΠΡΟΚΗΡΥΣΣΟΜΕΝΟΣ</a:t>
            </a:r>
            <a:r>
              <a:rPr lang="el-GR" sz="2000" b="1" dirty="0">
                <a:solidFill>
                  <a:schemeClr val="accent5">
                    <a:lumMod val="50000"/>
                  </a:schemeClr>
                </a:solidFill>
                <a:latin typeface="+mn-lt"/>
                <a:cs typeface="+mn-cs"/>
              </a:rPr>
              <a:t> </a:t>
            </a:r>
            <a:r>
              <a:rPr lang="el-GR" sz="2100" b="1" dirty="0">
                <a:solidFill>
                  <a:schemeClr val="accent2">
                    <a:lumMod val="75000"/>
                  </a:schemeClr>
                </a:solidFill>
                <a:latin typeface="+mj-lt"/>
                <a:ea typeface="+mj-ea"/>
                <a:cs typeface="+mj-cs"/>
              </a:rPr>
              <a:t>ΠΡΟΫΠΟΛΟΓΙΣΜΟΣ Δ.Δ.: 3.253.000,00 € </a:t>
            </a:r>
          </a:p>
        </p:txBody>
      </p:sp>
      <p:pic>
        <p:nvPicPr>
          <p:cNvPr id="12" name="Εικόνα 3" descr="Εικόνα3.png"/>
          <p:cNvPicPr>
            <a:picLocks noChangeAspect="1" noChangeArrowheads="1"/>
          </p:cNvPicPr>
          <p:nvPr/>
        </p:nvPicPr>
        <p:blipFill>
          <a:blip r:embed="rId3" cstate="print"/>
          <a:srcRect/>
          <a:stretch>
            <a:fillRect/>
          </a:stretch>
        </p:blipFill>
        <p:spPr bwMode="auto">
          <a:xfrm>
            <a:off x="3189288" y="4068763"/>
            <a:ext cx="2676525" cy="94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891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0" y="692150"/>
            <a:ext cx="9145588" cy="1816100"/>
          </a:xfrm>
          <a:prstGeom prst="rect">
            <a:avLst/>
          </a:prstGeom>
          <a:noFill/>
        </p:spPr>
        <p:txBody>
          <a:bodyPr>
            <a:spAutoFit/>
          </a:bodyPr>
          <a:lstStyle/>
          <a:p>
            <a:pPr algn="ctr" fontAlgn="auto">
              <a:spcBef>
                <a:spcPts val="0"/>
              </a:spcBef>
              <a:spcAft>
                <a:spcPts val="0"/>
              </a:spcAft>
              <a:defRPr/>
            </a:pPr>
            <a:r>
              <a:rPr lang="el-GR" sz="2800" b="1" dirty="0">
                <a:solidFill>
                  <a:srgbClr val="FFC000">
                    <a:lumMod val="75000"/>
                  </a:srgbClr>
                </a:solidFill>
                <a:latin typeface="+mn-lt"/>
                <a:cs typeface="+mn-cs"/>
              </a:rPr>
              <a:t>19.2.3.4</a:t>
            </a:r>
            <a:r>
              <a:rPr lang="en-US" sz="2800" b="1" dirty="0">
                <a:solidFill>
                  <a:srgbClr val="FFC000">
                    <a:lumMod val="75000"/>
                  </a:srgbClr>
                </a:solidFill>
                <a:latin typeface="+mn-lt"/>
                <a:cs typeface="+mn-cs"/>
              </a:rPr>
              <a:t>: </a:t>
            </a:r>
            <a:r>
              <a:rPr lang="el-GR" sz="2800" b="1" dirty="0">
                <a:solidFill>
                  <a:schemeClr val="accent1">
                    <a:lumMod val="50000"/>
                  </a:schemeClr>
                </a:solidFill>
                <a:latin typeface="+mn-lt"/>
                <a:cs typeface="+mn-cs"/>
              </a:rPr>
              <a:t>Οριζόντια εφαρμογή ενίσχυσης επενδύσεων στους τομείς της </a:t>
            </a:r>
            <a:r>
              <a:rPr lang="el-GR" sz="2800" b="1" u="sng" dirty="0">
                <a:solidFill>
                  <a:schemeClr val="accent1">
                    <a:lumMod val="50000"/>
                  </a:schemeClr>
                </a:solidFill>
                <a:latin typeface="+mn-lt"/>
                <a:cs typeface="+mn-cs"/>
              </a:rPr>
              <a:t>βιοτεχνίας, χειροτεχνίας, παραγωγής </a:t>
            </a:r>
            <a:r>
              <a:rPr lang="el-GR" sz="2800" b="1" dirty="0">
                <a:solidFill>
                  <a:schemeClr val="accent1">
                    <a:lumMod val="50000"/>
                  </a:schemeClr>
                </a:solidFill>
                <a:latin typeface="+mn-lt"/>
                <a:cs typeface="+mn-cs"/>
              </a:rPr>
              <a:t>ειδών μετά την </a:t>
            </a:r>
            <a:r>
              <a:rPr lang="en-US" sz="2800" b="1" dirty="0">
                <a:solidFill>
                  <a:schemeClr val="accent1">
                    <a:lumMod val="50000"/>
                  </a:schemeClr>
                </a:solidFill>
                <a:latin typeface="+mn-lt"/>
                <a:cs typeface="+mn-cs"/>
              </a:rPr>
              <a:t>1</a:t>
            </a:r>
            <a:r>
              <a:rPr lang="el-GR" sz="2800" b="1" baseline="30000" dirty="0">
                <a:solidFill>
                  <a:schemeClr val="accent1">
                    <a:lumMod val="50000"/>
                  </a:schemeClr>
                </a:solidFill>
                <a:latin typeface="+mn-lt"/>
                <a:cs typeface="+mn-cs"/>
              </a:rPr>
              <a:t>η</a:t>
            </a:r>
            <a:r>
              <a:rPr lang="el-GR" sz="2800" b="1" dirty="0">
                <a:solidFill>
                  <a:schemeClr val="accent1">
                    <a:lumMod val="50000"/>
                  </a:schemeClr>
                </a:solidFill>
                <a:latin typeface="+mn-lt"/>
                <a:cs typeface="+mn-cs"/>
              </a:rPr>
              <a:t> μεταποίηση και του εμπορίου με σκοπό την εξυπηρέτηση ειδικών στόχων της τοπικής στρατηγικής.</a:t>
            </a:r>
          </a:p>
        </p:txBody>
      </p:sp>
      <p:pic>
        <p:nvPicPr>
          <p:cNvPr id="38917" name="Εικόνα 14"/>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891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38919" name="Picture 2" descr="C:\Users\ADMIN\Desktop\apostom18.jpg"/>
          <p:cNvPicPr>
            <a:picLocks noChangeAspect="1" noChangeArrowheads="1"/>
          </p:cNvPicPr>
          <p:nvPr/>
        </p:nvPicPr>
        <p:blipFill>
          <a:blip r:embed="rId4" cstate="print"/>
          <a:srcRect/>
          <a:stretch>
            <a:fillRect/>
          </a:stretch>
        </p:blipFill>
        <p:spPr bwMode="auto">
          <a:xfrm>
            <a:off x="323850" y="4306888"/>
            <a:ext cx="2519363" cy="1692275"/>
          </a:xfrm>
          <a:prstGeom prst="rect">
            <a:avLst/>
          </a:prstGeom>
          <a:noFill/>
          <a:ln w="9525">
            <a:noFill/>
            <a:miter lim="800000"/>
            <a:headEnd/>
            <a:tailEnd/>
          </a:ln>
        </p:spPr>
      </p:pic>
      <p:pic>
        <p:nvPicPr>
          <p:cNvPr id="38920" name="Picture 3" descr="C:\Users\ADMIN\Desktop\5565892.jpg"/>
          <p:cNvPicPr>
            <a:picLocks noChangeAspect="1" noChangeArrowheads="1"/>
          </p:cNvPicPr>
          <p:nvPr/>
        </p:nvPicPr>
        <p:blipFill>
          <a:blip r:embed="rId5" cstate="print"/>
          <a:srcRect/>
          <a:stretch>
            <a:fillRect/>
          </a:stretch>
        </p:blipFill>
        <p:spPr bwMode="auto">
          <a:xfrm>
            <a:off x="323850" y="2487613"/>
            <a:ext cx="2519363" cy="1585912"/>
          </a:xfrm>
          <a:prstGeom prst="rect">
            <a:avLst/>
          </a:prstGeom>
          <a:noFill/>
          <a:ln w="9525">
            <a:noFill/>
            <a:miter lim="800000"/>
            <a:headEnd/>
            <a:tailEnd/>
          </a:ln>
        </p:spPr>
      </p:pic>
      <p:pic>
        <p:nvPicPr>
          <p:cNvPr id="38921" name="Picture 4" descr="C:\Users\ADMIN\Desktop\pot.jpg"/>
          <p:cNvPicPr>
            <a:picLocks noChangeAspect="1" noChangeArrowheads="1"/>
          </p:cNvPicPr>
          <p:nvPr/>
        </p:nvPicPr>
        <p:blipFill>
          <a:blip r:embed="rId6" cstate="print"/>
          <a:srcRect/>
          <a:stretch>
            <a:fillRect/>
          </a:stretch>
        </p:blipFill>
        <p:spPr bwMode="auto">
          <a:xfrm>
            <a:off x="6084888" y="4365625"/>
            <a:ext cx="2908300" cy="1690688"/>
          </a:xfrm>
          <a:prstGeom prst="rect">
            <a:avLst/>
          </a:prstGeom>
          <a:noFill/>
          <a:ln w="9525">
            <a:noFill/>
            <a:miter lim="800000"/>
            <a:headEnd/>
            <a:tailEnd/>
          </a:ln>
        </p:spPr>
      </p:pic>
      <p:pic>
        <p:nvPicPr>
          <p:cNvPr id="38922" name="Picture 5" descr="C:\Users\ADMIN\Desktop\b17417c046027d9e49a8b34995b4e0a4_XL.jpg"/>
          <p:cNvPicPr>
            <a:picLocks noChangeAspect="1" noChangeArrowheads="1"/>
          </p:cNvPicPr>
          <p:nvPr/>
        </p:nvPicPr>
        <p:blipFill>
          <a:blip r:embed="rId7" cstate="print"/>
          <a:srcRect/>
          <a:stretch>
            <a:fillRect/>
          </a:stretch>
        </p:blipFill>
        <p:spPr bwMode="auto">
          <a:xfrm>
            <a:off x="3059113" y="4306888"/>
            <a:ext cx="2701925" cy="1692275"/>
          </a:xfrm>
          <a:prstGeom prst="rect">
            <a:avLst/>
          </a:prstGeom>
          <a:noFill/>
          <a:ln w="9525">
            <a:noFill/>
            <a:miter lim="800000"/>
            <a:headEnd/>
            <a:tailEnd/>
          </a:ln>
        </p:spPr>
      </p:pic>
      <p:pic>
        <p:nvPicPr>
          <p:cNvPr id="38923" name="Picture 6" descr="C:\Users\ADMIN\Desktop\maxresdefault.jpg"/>
          <p:cNvPicPr>
            <a:picLocks noChangeAspect="1" noChangeArrowheads="1"/>
          </p:cNvPicPr>
          <p:nvPr/>
        </p:nvPicPr>
        <p:blipFill>
          <a:blip r:embed="rId8" cstate="print"/>
          <a:srcRect/>
          <a:stretch>
            <a:fillRect/>
          </a:stretch>
        </p:blipFill>
        <p:spPr bwMode="auto">
          <a:xfrm>
            <a:off x="3059113" y="2508250"/>
            <a:ext cx="2701925" cy="1565275"/>
          </a:xfrm>
          <a:prstGeom prst="rect">
            <a:avLst/>
          </a:prstGeom>
          <a:noFill/>
          <a:ln w="9525">
            <a:noFill/>
            <a:miter lim="800000"/>
            <a:headEnd/>
            <a:tailEnd/>
          </a:ln>
        </p:spPr>
      </p:pic>
      <p:pic>
        <p:nvPicPr>
          <p:cNvPr id="38924" name="Picture 8"/>
          <p:cNvPicPr>
            <a:picLocks noChangeAspect="1" noChangeArrowheads="1"/>
          </p:cNvPicPr>
          <p:nvPr/>
        </p:nvPicPr>
        <p:blipFill>
          <a:blip r:embed="rId9" cstate="print"/>
          <a:srcRect/>
          <a:stretch>
            <a:fillRect/>
          </a:stretch>
        </p:blipFill>
        <p:spPr bwMode="auto">
          <a:xfrm>
            <a:off x="6011863" y="2508250"/>
            <a:ext cx="2981325" cy="156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993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pic>
        <p:nvPicPr>
          <p:cNvPr id="39939" name="Εικόνα 3"/>
          <p:cNvPicPr>
            <a:picLocks noChangeAspect="1"/>
          </p:cNvPicPr>
          <p:nvPr/>
        </p:nvPicPr>
        <p:blipFill>
          <a:blip r:embed="rId2" cstate="print"/>
          <a:srcRect/>
          <a:stretch>
            <a:fillRect/>
          </a:stretch>
        </p:blipFill>
        <p:spPr bwMode="auto">
          <a:xfrm>
            <a:off x="8020050" y="5926138"/>
            <a:ext cx="1003300" cy="849312"/>
          </a:xfrm>
          <a:prstGeom prst="rect">
            <a:avLst/>
          </a:prstGeom>
          <a:noFill/>
          <a:ln w="9525">
            <a:noFill/>
            <a:miter lim="800000"/>
            <a:headEnd/>
            <a:tailEnd/>
          </a:ln>
        </p:spPr>
      </p:pic>
      <p:sp>
        <p:nvSpPr>
          <p:cNvPr id="8" name="Titel 3"/>
          <p:cNvSpPr txBox="1">
            <a:spLocks/>
          </p:cNvSpPr>
          <p:nvPr/>
        </p:nvSpPr>
        <p:spPr>
          <a:xfrm>
            <a:off x="201613" y="-46038"/>
            <a:ext cx="8812212" cy="72707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pic>
        <p:nvPicPr>
          <p:cNvPr id="39941" name="Εικόνα 9"/>
          <p:cNvPicPr>
            <a:picLocks noChangeAspect="1"/>
          </p:cNvPicPr>
          <p:nvPr/>
        </p:nvPicPr>
        <p:blipFill>
          <a:blip r:embed="rId3"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95250" y="525463"/>
          <a:ext cx="9023350" cy="5711825"/>
        </p:xfrm>
        <a:graphic>
          <a:graphicData uri="http://schemas.openxmlformats.org/drawingml/2006/table">
            <a:tbl>
              <a:tblPr firstRow="1" bandRow="1">
                <a:tableStyleId>{7DF18680-E054-41AD-8BC1-D1AEF772440D}</a:tableStyleId>
              </a:tblPr>
              <a:tblGrid>
                <a:gridCol w="2049780">
                  <a:extLst>
                    <a:ext uri="{9D8B030D-6E8A-4147-A177-3AD203B41FA5}"/>
                  </a:extLst>
                </a:gridCol>
                <a:gridCol w="6972300">
                  <a:extLst>
                    <a:ext uri="{9D8B030D-6E8A-4147-A177-3AD203B41FA5}"/>
                  </a:extLst>
                </a:gridCol>
              </a:tblGrid>
              <a:tr h="311043">
                <a:tc gridSpan="2">
                  <a:txBody>
                    <a:bodyPr/>
                    <a:lstStyle/>
                    <a:p>
                      <a:pPr algn="ctr">
                        <a:lnSpc>
                          <a:spcPct val="100000"/>
                        </a:lnSpc>
                      </a:pPr>
                      <a:r>
                        <a:rPr lang="el-GR" sz="2800" dirty="0"/>
                        <a:t>19.2.3.4</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368947">
                <a:tc>
                  <a:txBody>
                    <a:bodyPr/>
                    <a:lstStyle/>
                    <a:p>
                      <a:r>
                        <a:rPr lang="el-GR" sz="1600" b="1" dirty="0"/>
                        <a:t>Δικαιούχοι</a:t>
                      </a:r>
                    </a:p>
                  </a:txBody>
                  <a:tcPr/>
                </a:tc>
                <a:tc>
                  <a:txBody>
                    <a:bodyPr/>
                    <a:lstStyle/>
                    <a:p>
                      <a:pPr algn="just"/>
                      <a:r>
                        <a:rPr lang="el-GR" sz="1600" dirty="0" smtClean="0"/>
                        <a:t>Φυσικά ή Νομικά πρόσωπα που συνιστούν πολύ μικρές και μικρές επιχειρήσεις.</a:t>
                      </a:r>
                      <a:endParaRPr lang="el-GR" sz="1600" dirty="0"/>
                    </a:p>
                  </a:txBody>
                  <a:tcPr/>
                </a:tc>
                <a:extLst>
                  <a:ext uri="{0D108BD9-81ED-4DB2-BD59-A6C34878D82A}"/>
                </a:extLst>
              </a:tr>
              <a:tr h="358582">
                <a:tc>
                  <a:txBody>
                    <a:bodyPr/>
                    <a:lstStyle/>
                    <a:p>
                      <a:r>
                        <a:rPr lang="el-GR" sz="1600" b="1" dirty="0"/>
                        <a:t>Περιοχή εφαρμογής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prstClr val="black"/>
                          </a:solidFill>
                          <a:effectLst/>
                          <a:uLnTx/>
                          <a:uFillTx/>
                          <a:latin typeface="+mn-lt"/>
                          <a:ea typeface="+mn-ea"/>
                          <a:cs typeface="+mn-cs"/>
                        </a:rPr>
                        <a:t>Ίδρυση μονάδων: </a:t>
                      </a:r>
                      <a:r>
                        <a:rPr kumimoji="0" lang="el-GR" sz="1600" b="0" i="0" u="none" strike="noStrike" kern="1200" cap="none" spc="0" normalizeH="0" baseline="0" noProof="0" dirty="0" smtClean="0">
                          <a:ln>
                            <a:noFill/>
                          </a:ln>
                          <a:solidFill>
                            <a:prstClr val="black"/>
                          </a:solidFill>
                          <a:effectLst/>
                          <a:uLnTx/>
                          <a:uFillTx/>
                          <a:latin typeface="+mn-lt"/>
                          <a:ea typeface="+mn-ea"/>
                          <a:cs typeface="+mn-cs"/>
                        </a:rPr>
                        <a:t>Το σύνολο της περιοχής παρέμβασης.</a:t>
                      </a:r>
                      <a:endParaRPr kumimoji="0" lang="el-GR"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extLst>
              </a:tr>
              <a:tr h="2737762">
                <a:tc>
                  <a:txBody>
                    <a:bodyPr/>
                    <a:lstStyle/>
                    <a:p>
                      <a:r>
                        <a:rPr lang="el-GR" sz="1600" b="1" dirty="0"/>
                        <a:t>Ενδεικτικές </a:t>
                      </a:r>
                    </a:p>
                    <a:p>
                      <a:r>
                        <a:rPr lang="el-GR" sz="1600" b="1" dirty="0"/>
                        <a:t>Ενέργειες</a:t>
                      </a:r>
                      <a:r>
                        <a:rPr lang="el-GR" sz="1600" b="1" baseline="0" dirty="0"/>
                        <a:t> </a:t>
                      </a:r>
                      <a:endParaRPr lang="el-GR"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solidFill>
                            <a:schemeClr val="accent6">
                              <a:lumMod val="75000"/>
                            </a:schemeClr>
                          </a:solidFill>
                        </a:rPr>
                        <a:t>Σύμφωνα με τους ΚΑΔ της Πρόσκλησης</a:t>
                      </a:r>
                      <a:endParaRPr lang="el-GR" sz="1600" b="1" dirty="0" smtClean="0">
                        <a:solidFill>
                          <a:schemeClr val="accent6">
                            <a:lumMod val="75000"/>
                          </a:schemeClr>
                        </a:solidFill>
                      </a:endParaRPr>
                    </a:p>
                    <a:p>
                      <a:endParaRPr lang="el-GR" sz="1600" b="1" dirty="0"/>
                    </a:p>
                    <a:p>
                      <a:endParaRPr lang="el-GR" sz="16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600" dirty="0" smtClean="0"/>
                        <a:t>• Βιοτεχνικές &amp; μονάδες χειροτεχνίας: π.χ. </a:t>
                      </a:r>
                      <a:r>
                        <a:rPr lang="el-GR" sz="1600" baseline="0" dirty="0" smtClean="0"/>
                        <a:t>επιπλοποιία, </a:t>
                      </a:r>
                      <a:r>
                        <a:rPr lang="el-GR" sz="1600" kern="1200" baseline="0" dirty="0" smtClean="0">
                          <a:solidFill>
                            <a:schemeClr val="dk1"/>
                          </a:solidFill>
                          <a:latin typeface="+mn-lt"/>
                          <a:ea typeface="+mn-ea"/>
                          <a:cs typeface="+mn-cs"/>
                        </a:rPr>
                        <a:t>μεταλλοτεχνία, κεραμική, π</a:t>
                      </a:r>
                      <a:r>
                        <a:rPr lang="el-GR" sz="1600" kern="1200" dirty="0" smtClean="0">
                          <a:solidFill>
                            <a:schemeClr val="dk1"/>
                          </a:solidFill>
                          <a:latin typeface="+mn-lt"/>
                          <a:ea typeface="+mn-ea"/>
                          <a:cs typeface="+mn-cs"/>
                        </a:rPr>
                        <a:t>αραγωγή σαπουνιού</a:t>
                      </a:r>
                      <a:r>
                        <a:rPr lang="el-GR" sz="1600" kern="1200" baseline="0" dirty="0" smtClean="0">
                          <a:solidFill>
                            <a:schemeClr val="dk1"/>
                          </a:solidFill>
                          <a:latin typeface="+mn-lt"/>
                          <a:ea typeface="+mn-ea"/>
                          <a:cs typeface="+mn-cs"/>
                        </a:rPr>
                        <a:t>, κατασκευή ειδών ένδυσης &amp; υποδημάτων).</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600" dirty="0" smtClean="0"/>
                        <a:t>• Μονάδες παραγωγής ειδών μετά την 1</a:t>
                      </a:r>
                      <a:r>
                        <a:rPr lang="el-GR" sz="1600" baseline="30000" dirty="0" smtClean="0"/>
                        <a:t>η</a:t>
                      </a:r>
                      <a:r>
                        <a:rPr lang="el-GR" sz="1600" baseline="0" dirty="0" smtClean="0"/>
                        <a:t> </a:t>
                      </a:r>
                      <a:r>
                        <a:rPr lang="el-GR" sz="1600" dirty="0" smtClean="0"/>
                        <a:t>μεταποίηση: π.χ. </a:t>
                      </a:r>
                      <a:r>
                        <a:rPr lang="el-GR" sz="1600" kern="1200" baseline="0" dirty="0" smtClean="0">
                          <a:solidFill>
                            <a:schemeClr val="dk1"/>
                          </a:solidFill>
                          <a:latin typeface="+mn-lt"/>
                          <a:ea typeface="+mn-ea"/>
                          <a:cs typeface="+mn-cs"/>
                        </a:rPr>
                        <a:t>παραγωγή διαφόρων προϊόντων διατροφής όπως παγωτών ρυζόγαλου σουπών κλπ, ποτοποιία).</a:t>
                      </a:r>
                      <a:endParaRPr lang="el-GR" sz="1600" u="sng" dirty="0" smtClean="0"/>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600" b="1" u="sng" dirty="0" smtClean="0">
                          <a:solidFill>
                            <a:srgbClr val="0070C0"/>
                          </a:solidFill>
                        </a:rPr>
                        <a:t>ΠΡΟΣΟΧΗ:</a:t>
                      </a:r>
                      <a:r>
                        <a:rPr lang="el-GR" sz="1600" u="none" dirty="0" smtClean="0">
                          <a:solidFill>
                            <a:srgbClr val="0070C0"/>
                          </a:solidFill>
                        </a:rPr>
                        <a:t> θα ενισχυθεί και το εμπόριο (χονδρικό και λιανικό) είτε συνδυαστικά με την μεταποιητική δραστηριότητα είτε μεμονωμένα  με απαραίτητη όμως προϋπόθεση την ύπαρξη της μεταποιητικής δραστηριότητας.</a:t>
                      </a:r>
                    </a:p>
                    <a:p>
                      <a:pPr marL="0" indent="0" algn="just">
                        <a:buFont typeface="Arial" panose="020B0604020202020204" pitchFamily="34" charset="0"/>
                        <a:buNone/>
                      </a:pPr>
                      <a:r>
                        <a:rPr lang="el-GR" sz="1600" dirty="0" smtClean="0"/>
                        <a:t>• Επιχειρήσεις του λιανικού εμπορίου συγκεκριμένων ΚΑΔ (π.χ. τροφίμων, ποτών, αρτοποιίας, ζαχαροπλαστικής</a:t>
                      </a:r>
                      <a:r>
                        <a:rPr lang="el-GR" sz="1600" kern="1200" dirty="0" smtClean="0">
                          <a:solidFill>
                            <a:schemeClr val="dk1"/>
                          </a:solidFill>
                          <a:latin typeface="+mn-lt"/>
                          <a:ea typeface="+mn-ea"/>
                          <a:cs typeface="+mn-cs"/>
                        </a:rPr>
                        <a:t>, τουριστικών και λοιπών παρόμοιων ειδών λαϊκής τέχνης κλπ) με απαραίτητη όμως προϋπόθεση </a:t>
                      </a:r>
                      <a:r>
                        <a:rPr lang="el-GR" sz="1600" u="sng" kern="1200" dirty="0" smtClean="0">
                          <a:solidFill>
                            <a:schemeClr val="dk1"/>
                          </a:solidFill>
                          <a:latin typeface="+mn-lt"/>
                          <a:ea typeface="+mn-ea"/>
                          <a:cs typeface="+mn-cs"/>
                        </a:rPr>
                        <a:t>η επένδυση να γίνει σε υφιστάμενο κτίριο (όχι ημιτελές)</a:t>
                      </a:r>
                      <a:r>
                        <a:rPr lang="el-GR" sz="1600" kern="1200" dirty="0" smtClean="0">
                          <a:solidFill>
                            <a:schemeClr val="dk1"/>
                          </a:solidFill>
                          <a:latin typeface="+mn-lt"/>
                          <a:ea typeface="+mn-ea"/>
                          <a:cs typeface="+mn-cs"/>
                        </a:rPr>
                        <a:t>.</a:t>
                      </a:r>
                      <a:endParaRPr lang="el-GR" sz="1600" kern="1200" dirty="0">
                        <a:solidFill>
                          <a:schemeClr val="dk1"/>
                        </a:solidFill>
                        <a:latin typeface="+mn-lt"/>
                        <a:ea typeface="+mn-ea"/>
                        <a:cs typeface="+mn-cs"/>
                      </a:endParaRPr>
                    </a:p>
                  </a:txBody>
                  <a:tcPr/>
                </a:tc>
                <a:extLst>
                  <a:ext uri="{0D108BD9-81ED-4DB2-BD59-A6C34878D82A}"/>
                </a:extLst>
              </a:tr>
              <a:tr h="612154">
                <a:tc>
                  <a:txBody>
                    <a:bodyPr/>
                    <a:lstStyle/>
                    <a:p>
                      <a:pPr defTabSz="828000"/>
                      <a:r>
                        <a:rPr lang="el-GR" sz="1600" b="1" dirty="0" smtClean="0"/>
                        <a:t>Σημαντικό κριτήριο αξιολόγησης</a:t>
                      </a:r>
                      <a:endParaRPr lang="el-GR" sz="1600" b="1" dirty="0"/>
                    </a:p>
                  </a:txBody>
                  <a:tcPr/>
                </a:tc>
                <a:tc>
                  <a:txBody>
                    <a:bodyPr/>
                    <a:lstStyle/>
                    <a:p>
                      <a:pPr algn="just" defTabSz="828000"/>
                      <a:r>
                        <a:rPr lang="el-GR" sz="1600" b="0" kern="1200" dirty="0" smtClean="0">
                          <a:solidFill>
                            <a:schemeClr val="dk1"/>
                          </a:solidFill>
                          <a:latin typeface="+mn-lt"/>
                          <a:ea typeface="+mn-ea"/>
                          <a:cs typeface="+mn-cs"/>
                        </a:rPr>
                        <a:t>Η ιδιότητα του επαγγελματία αγρότη. Δύναται να ιδρυθούν μικρές οικοτεχνικές μονάδες από επαγγελματίες αγρότες σύμφωνα με την ισχύουσα νομοθεσία.</a:t>
                      </a:r>
                      <a:endParaRPr lang="el-GR" sz="1600" b="0" kern="1200" dirty="0">
                        <a:solidFill>
                          <a:schemeClr val="dk1"/>
                        </a:solidFill>
                        <a:latin typeface="+mn-lt"/>
                        <a:ea typeface="+mn-ea"/>
                        <a:cs typeface="+mn-cs"/>
                      </a:endParaRPr>
                    </a:p>
                  </a:txBody>
                  <a:tcPr/>
                </a:tc>
              </a:tr>
              <a:tr h="1080109">
                <a:tc>
                  <a:txBody>
                    <a:bodyPr/>
                    <a:lstStyle/>
                    <a:p>
                      <a:pPr defTabSz="828000"/>
                      <a:r>
                        <a:rPr lang="el-GR" sz="1600" b="1" dirty="0"/>
                        <a:t>Ένταση Ενίσχυσης</a:t>
                      </a:r>
                    </a:p>
                  </a:txBody>
                  <a:tcPr/>
                </a:tc>
                <a:tc>
                  <a:txBody>
                    <a:bodyPr/>
                    <a:lstStyle/>
                    <a:p>
                      <a:pPr defTabSz="828000"/>
                      <a:r>
                        <a:rPr lang="el-GR" sz="1600" b="1" dirty="0" smtClean="0">
                          <a:solidFill>
                            <a:srgbClr val="FF0000"/>
                          </a:solidFill>
                        </a:rPr>
                        <a:t>65%</a:t>
                      </a:r>
                      <a:r>
                        <a:rPr lang="el-GR" sz="1600" dirty="0" smtClean="0">
                          <a:solidFill>
                            <a:srgbClr val="FF0000"/>
                          </a:solidFill>
                        </a:rPr>
                        <a:t> </a:t>
                      </a:r>
                      <a:r>
                        <a:rPr lang="el-GR" sz="1600" dirty="0" smtClean="0"/>
                        <a:t>των επιλέξιμων δαπανών για μη εισηγμένες ΜΜΕ, που λειτουργούν </a:t>
                      </a:r>
                      <a:r>
                        <a:rPr lang="el-GR" sz="1600" b="1" dirty="0" smtClean="0"/>
                        <a:t>έως 5 έτη </a:t>
                      </a:r>
                      <a:r>
                        <a:rPr lang="el-GR" sz="1600" dirty="0" smtClean="0"/>
                        <a:t>χωρίς διανομή κερδών, σύμφωνα με το </a:t>
                      </a:r>
                      <a:r>
                        <a:rPr lang="el-GR" sz="1600" b="1" dirty="0" smtClean="0"/>
                        <a:t>άρθ.22</a:t>
                      </a:r>
                      <a:r>
                        <a:rPr lang="el-GR" sz="1600" dirty="0" smtClean="0"/>
                        <a:t> του Καν. 651/2014.</a:t>
                      </a:r>
                    </a:p>
                    <a:p>
                      <a:pPr defTabSz="828000"/>
                      <a:r>
                        <a:rPr lang="en-US" sz="1600" b="1" dirty="0" smtClean="0">
                          <a:solidFill>
                            <a:srgbClr val="FF0000"/>
                          </a:solidFill>
                        </a:rPr>
                        <a:t>55</a:t>
                      </a:r>
                      <a:r>
                        <a:rPr lang="el-GR" sz="1600" b="1" dirty="0" smtClean="0">
                          <a:solidFill>
                            <a:srgbClr val="FF0000"/>
                          </a:solidFill>
                        </a:rPr>
                        <a:t>% </a:t>
                      </a:r>
                      <a:r>
                        <a:rPr lang="el-GR" sz="1600" dirty="0" smtClean="0"/>
                        <a:t>των επιλέξιμων δαπανών για μικρές και πολύ </a:t>
                      </a:r>
                      <a:r>
                        <a:rPr lang="el-GR" sz="1600" kern="1200" dirty="0" smtClean="0">
                          <a:solidFill>
                            <a:schemeClr val="dk1"/>
                          </a:solidFill>
                          <a:latin typeface="+mn-lt"/>
                          <a:ea typeface="+mn-ea"/>
                          <a:cs typeface="+mn-cs"/>
                        </a:rPr>
                        <a:t>μικρές επιχειρήσεις, σύμφωνα με το </a:t>
                      </a:r>
                      <a:r>
                        <a:rPr lang="el-GR" sz="1600" b="1" kern="1200" dirty="0" smtClean="0">
                          <a:solidFill>
                            <a:schemeClr val="dk1"/>
                          </a:solidFill>
                          <a:latin typeface="+mn-lt"/>
                          <a:ea typeface="+mn-ea"/>
                          <a:cs typeface="+mn-cs"/>
                        </a:rPr>
                        <a:t>άρθ.14</a:t>
                      </a:r>
                      <a:r>
                        <a:rPr lang="el-GR" sz="1600" kern="1200" dirty="0" smtClean="0">
                          <a:solidFill>
                            <a:schemeClr val="dk1"/>
                          </a:solidFill>
                          <a:latin typeface="+mn-lt"/>
                          <a:ea typeface="+mn-ea"/>
                          <a:cs typeface="+mn-cs"/>
                        </a:rPr>
                        <a:t> του Καν. 651/2014.</a:t>
                      </a:r>
                      <a:endParaRPr lang="el-GR" sz="1600" kern="1200" dirty="0">
                        <a:solidFill>
                          <a:schemeClr val="dk1"/>
                        </a:solidFill>
                        <a:latin typeface="+mn-lt"/>
                        <a:ea typeface="+mn-ea"/>
                        <a:cs typeface="+mn-cs"/>
                      </a:endParaRPr>
                    </a:p>
                  </a:txBody>
                  <a:tcPr/>
                </a:tc>
                <a:extLst>
                  <a:ext uri="{0D108BD9-81ED-4DB2-BD59-A6C34878D82A}"/>
                </a:extLst>
              </a:tr>
            </a:tbl>
          </a:graphicData>
        </a:graphic>
      </p:graphicFrame>
      <p:pic>
        <p:nvPicPr>
          <p:cNvPr id="39964" name="Εικόνα 8"/>
          <p:cNvPicPr>
            <a:picLocks noChangeAspect="1"/>
          </p:cNvPicPr>
          <p:nvPr/>
        </p:nvPicPr>
        <p:blipFill>
          <a:blip r:embed="rId3" cstate="print"/>
          <a:srcRect/>
          <a:stretch>
            <a:fillRect/>
          </a:stretch>
        </p:blipFill>
        <p:spPr bwMode="auto">
          <a:xfrm>
            <a:off x="611188" y="6237288"/>
            <a:ext cx="6769100" cy="584200"/>
          </a:xfrm>
          <a:prstGeom prst="rect">
            <a:avLst/>
          </a:prstGeom>
          <a:noFill/>
          <a:ln w="9525">
            <a:noFill/>
            <a:miter lim="800000"/>
            <a:headEnd/>
            <a:tailEnd/>
          </a:ln>
        </p:spPr>
      </p:pic>
      <p:pic>
        <p:nvPicPr>
          <p:cNvPr id="39965" name="Εικόνα 3" descr="Εικόνα3.png"/>
          <p:cNvPicPr>
            <a:picLocks noChangeAspect="1" noChangeArrowheads="1"/>
          </p:cNvPicPr>
          <p:nvPr/>
        </p:nvPicPr>
        <p:blipFill>
          <a:blip r:embed="rId4"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096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36513"/>
            <a:ext cx="8812212" cy="728662"/>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749300"/>
          <a:ext cx="9144000" cy="5154613"/>
        </p:xfrm>
        <a:graphic>
          <a:graphicData uri="http://schemas.openxmlformats.org/drawingml/2006/table">
            <a:tbl>
              <a:tblPr firstRow="1" bandRow="1">
                <a:tableStyleId>{B301B821-A1FF-4177-AEE7-76D212191A09}</a:tableStyleId>
              </a:tblPr>
              <a:tblGrid>
                <a:gridCol w="1823154">
                  <a:extLst>
                    <a:ext uri="{9D8B030D-6E8A-4147-A177-3AD203B41FA5}"/>
                  </a:extLst>
                </a:gridCol>
                <a:gridCol w="7320846">
                  <a:extLst>
                    <a:ext uri="{9D8B030D-6E8A-4147-A177-3AD203B41FA5}"/>
                  </a:extLst>
                </a:gridCol>
              </a:tblGrid>
              <a:tr h="359348">
                <a:tc gridSpan="2">
                  <a:txBody>
                    <a:bodyPr/>
                    <a:lstStyle/>
                    <a:p>
                      <a:pPr algn="ctr"/>
                      <a:r>
                        <a:rPr lang="el-GR" sz="1400" dirty="0"/>
                        <a:t>ΟΙΚΟΤΕΧΝΙΑ</a:t>
                      </a:r>
                      <a:r>
                        <a:rPr lang="el-GR" sz="1400" baseline="0" dirty="0"/>
                        <a:t> </a:t>
                      </a:r>
                      <a:endParaRPr lang="el-GR" sz="1400" dirty="0"/>
                    </a:p>
                  </a:txBody>
                  <a:tcPr>
                    <a:solidFill>
                      <a:schemeClr val="accent2">
                        <a:lumMod val="75000"/>
                      </a:schemeClr>
                    </a:solidFill>
                  </a:tcPr>
                </a:tc>
                <a:tc hMerge="1">
                  <a:txBody>
                    <a:bodyPr/>
                    <a:lstStyle/>
                    <a:p>
                      <a:endParaRPr lang="el-GR" dirty="0"/>
                    </a:p>
                  </a:txBody>
                  <a:tcPr/>
                </a:tc>
                <a:extLst>
                  <a:ext uri="{0D108BD9-81ED-4DB2-BD59-A6C34878D82A}"/>
                </a:extLst>
              </a:tr>
              <a:tr h="876725">
                <a:tc>
                  <a:txBody>
                    <a:bodyPr/>
                    <a:lstStyle/>
                    <a:p>
                      <a:pPr algn="ctr"/>
                      <a:r>
                        <a:rPr lang="el-GR" sz="1400" b="1" dirty="0"/>
                        <a:t>Προϊόντα Οικοτεχνικής παρασκευής</a:t>
                      </a:r>
                    </a:p>
                  </a:txBody>
                  <a:tcPr/>
                </a:tc>
                <a:tc>
                  <a:txBody>
                    <a:bodyPr/>
                    <a:lstStyle/>
                    <a:p>
                      <a:r>
                        <a:rPr lang="el-GR" sz="1400" dirty="0"/>
                        <a:t>Προϊόντα τα οποία παράγονται από την μεταποίηση, μικρής κλίμακας, αγροτικών προϊόντων αποκλειστικά ιδίας παραγωγής, από τον επαγγελματία αγρότη, στη μονάδα προϊόντων οικοτεχνικής παρασκευής, τα οποία προορίζονται για τα σημεία διάθεσης. </a:t>
                      </a:r>
                    </a:p>
                  </a:txBody>
                  <a:tcPr/>
                </a:tc>
                <a:extLst>
                  <a:ext uri="{0D108BD9-81ED-4DB2-BD59-A6C34878D82A}"/>
                </a:extLst>
              </a:tr>
              <a:tr h="628859">
                <a:tc rowSpan="2">
                  <a:txBody>
                    <a:bodyPr/>
                    <a:lstStyle/>
                    <a:p>
                      <a:pPr algn="ctr"/>
                      <a:endParaRPr lang="el-GR" sz="1400" b="1" dirty="0"/>
                    </a:p>
                    <a:p>
                      <a:pPr algn="ctr"/>
                      <a:r>
                        <a:rPr lang="el-GR" sz="1400" b="1" dirty="0"/>
                        <a:t>Μεταποίηση </a:t>
                      </a:r>
                    </a:p>
                    <a:p>
                      <a:pPr algn="ctr"/>
                      <a:r>
                        <a:rPr lang="el-GR" sz="1400" b="1" dirty="0"/>
                        <a:t>μικρής κλίμακας</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1400" u="none" strike="noStrike" kern="1200" cap="none" spc="0" normalizeH="0" baseline="0" noProof="0" dirty="0">
                          <a:ln>
                            <a:noFill/>
                          </a:ln>
                          <a:effectLst/>
                          <a:uLnTx/>
                          <a:uFillTx/>
                        </a:rPr>
                        <a:t>Οι μεταποιητικές δραστηριότητες οι οποίες ασκούνται σε εγκαταστάσεις με εγκατεστημένη κινητήρια ισχύ που </a:t>
                      </a:r>
                      <a:r>
                        <a:rPr kumimoji="0" lang="el-GR" sz="1400" u="sng" strike="noStrike" kern="1200" cap="none" spc="0" normalizeH="0" baseline="0" noProof="0" dirty="0">
                          <a:ln>
                            <a:noFill/>
                          </a:ln>
                          <a:effectLst/>
                          <a:uLnTx/>
                          <a:uFillTx/>
                        </a:rPr>
                        <a:t>δεν</a:t>
                      </a:r>
                      <a:r>
                        <a:rPr kumimoji="0" lang="el-GR" sz="1400" u="none" strike="noStrike" kern="1200" cap="none" spc="0" normalizeH="0" baseline="0" noProof="0" dirty="0">
                          <a:ln>
                            <a:noFill/>
                          </a:ln>
                          <a:effectLst/>
                          <a:uLnTx/>
                          <a:uFillTx/>
                        </a:rPr>
                        <a:t> ξεπερνά τα 10</a:t>
                      </a:r>
                      <a:r>
                        <a:rPr kumimoji="0" lang="en-US" sz="1400" u="none" strike="noStrike" kern="1200" cap="none" spc="0" normalizeH="0" baseline="0" noProof="0" dirty="0">
                          <a:ln>
                            <a:noFill/>
                          </a:ln>
                          <a:effectLst/>
                          <a:uLnTx/>
                          <a:uFillTx/>
                        </a:rPr>
                        <a:t>kw (N. 3982/2011 A’ 143, §3)</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extLst>
              </a:tr>
              <a:tr h="628859">
                <a:tc vMerge="1">
                  <a:txBody>
                    <a:bodyPr/>
                    <a:lstStyle/>
                    <a:p>
                      <a:endParaRPr lang="el-GR" sz="1800" dirty="0"/>
                    </a:p>
                  </a:txBody>
                  <a:tcPr/>
                </a:tc>
                <a:tc>
                  <a:txBody>
                    <a:bodyPr/>
                    <a:lstStyle/>
                    <a:p>
                      <a:r>
                        <a:rPr lang="el-GR" sz="1400" dirty="0"/>
                        <a:t>Οι υπηρεσίες προετοιμασίας (όπως συσκευασίας και συντήρησης) προς αποθήκευση αγροτικών προϊόντων </a:t>
                      </a:r>
                      <a:r>
                        <a:rPr lang="el-GR" sz="1400" u="sng" dirty="0"/>
                        <a:t>έως</a:t>
                      </a:r>
                      <a:r>
                        <a:rPr lang="el-GR" sz="1400" dirty="0"/>
                        <a:t> 50.000m³ (YA B’1048/4-4-2012)</a:t>
                      </a:r>
                    </a:p>
                  </a:txBody>
                  <a:tcPr/>
                </a:tc>
                <a:extLst>
                  <a:ext uri="{0D108BD9-81ED-4DB2-BD59-A6C34878D82A}"/>
                </a:extLst>
              </a:tr>
              <a:tr h="949952">
                <a:tc>
                  <a:txBody>
                    <a:bodyPr/>
                    <a:lstStyle/>
                    <a:p>
                      <a:pPr algn="ctr"/>
                      <a:r>
                        <a:rPr lang="el-GR" sz="1400" b="1" dirty="0"/>
                        <a:t>Μονάδα προϊόντων οικοτεχνικής παρασκευής</a:t>
                      </a:r>
                    </a:p>
                  </a:txBody>
                  <a:tcPr/>
                </a:tc>
                <a:tc>
                  <a:txBody>
                    <a:bodyPr/>
                    <a:lstStyle/>
                    <a:p>
                      <a:r>
                        <a:rPr lang="el-GR" sz="1400" dirty="0"/>
                        <a:t>Ο χώρος της αγροτικής εκμετάλλευσης ή της αγροτικής κατοικίας όπου παρασκευάζονται προϊόντα οικοτεχνικής παρασκευής. </a:t>
                      </a:r>
                    </a:p>
                    <a:p>
                      <a:endParaRPr lang="el-GR" sz="1400" dirty="0"/>
                    </a:p>
                  </a:txBody>
                  <a:tcPr/>
                </a:tc>
                <a:extLst>
                  <a:ext uri="{0D108BD9-81ED-4DB2-BD59-A6C34878D82A}"/>
                </a:extLst>
              </a:tr>
              <a:tr h="979296">
                <a:tc>
                  <a:txBody>
                    <a:bodyPr/>
                    <a:lstStyle/>
                    <a:p>
                      <a:pPr algn="ctr"/>
                      <a:r>
                        <a:rPr lang="el-GR" sz="1400" b="1" dirty="0"/>
                        <a:t>Πρωταρχικό συστατικό</a:t>
                      </a:r>
                    </a:p>
                  </a:txBody>
                  <a:tcPr/>
                </a:tc>
                <a:tc>
                  <a:txBody>
                    <a:bodyPr/>
                    <a:lstStyle/>
                    <a:p>
                      <a:r>
                        <a:rPr lang="el-GR" sz="1400" dirty="0"/>
                        <a:t>Το συστατικό ή τα συστατικά προϊόντος που αντιστοιχούν σε περισσότερο από το 50% αυτού ή τα οποία συνήθως συνδέονται από τον καταναλωτή με την ονομασία προϊόντος και για τα οποία, στις περισσότερες περιπτώσεις, απαιτείται ποσοτική αναγραφή. </a:t>
                      </a:r>
                    </a:p>
                  </a:txBody>
                  <a:tcPr/>
                </a:tc>
                <a:extLst>
                  <a:ext uri="{0D108BD9-81ED-4DB2-BD59-A6C34878D82A}"/>
                </a:extLst>
              </a:tr>
              <a:tr h="614785">
                <a:tc>
                  <a:txBody>
                    <a:bodyPr/>
                    <a:lstStyle/>
                    <a:p>
                      <a:pPr algn="ctr"/>
                      <a:r>
                        <a:rPr lang="el-GR" sz="1400" b="1" dirty="0"/>
                        <a:t>Σημεία διάθεσης</a:t>
                      </a:r>
                    </a:p>
                  </a:txBody>
                  <a:tcPr/>
                </a:tc>
                <a:tc>
                  <a:txBody>
                    <a:bodyPr/>
                    <a:lstStyle/>
                    <a:p>
                      <a:r>
                        <a:rPr lang="el-GR" sz="1400" dirty="0"/>
                        <a:t>Η έδρα της μονάδας προϊόντων οικοτεχνικής παρασκευής, οι περιοδικές τοπικές διοργανώσεις, οι λαϊκές αγορές, οι αγορές παραγωγών και οι επιχειρήσεις λιανικού εμπορίου και μαζικής εστίασης. </a:t>
                      </a:r>
                    </a:p>
                  </a:txBody>
                  <a:tcPr/>
                </a:tc>
                <a:extLst>
                  <a:ext uri="{0D108BD9-81ED-4DB2-BD59-A6C34878D82A}"/>
                </a:extLst>
              </a:tr>
            </a:tbl>
          </a:graphicData>
        </a:graphic>
      </p:graphicFrame>
      <p:pic>
        <p:nvPicPr>
          <p:cNvPr id="40987"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4098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198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12713" y="36513"/>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673100"/>
          <a:ext cx="9144000" cy="5113338"/>
        </p:xfrm>
        <a:graphic>
          <a:graphicData uri="http://schemas.openxmlformats.org/drawingml/2006/table">
            <a:tbl>
              <a:tblPr firstRow="1" bandRow="1">
                <a:tableStyleId>{5C22544A-7EE6-4342-B048-85BDC9FD1C3A}</a:tableStyleId>
              </a:tblPr>
              <a:tblGrid>
                <a:gridCol w="2796001">
                  <a:extLst>
                    <a:ext uri="{9D8B030D-6E8A-4147-A177-3AD203B41FA5}"/>
                  </a:extLst>
                </a:gridCol>
                <a:gridCol w="6347999">
                  <a:extLst>
                    <a:ext uri="{9D8B030D-6E8A-4147-A177-3AD203B41FA5}"/>
                  </a:extLst>
                </a:gridCol>
              </a:tblGrid>
              <a:tr h="306038">
                <a:tc gridSpan="2">
                  <a:txBody>
                    <a:bodyPr/>
                    <a:lstStyle/>
                    <a:p>
                      <a:pPr algn="ctr"/>
                      <a:r>
                        <a:rPr lang="el-GR" sz="1400" dirty="0"/>
                        <a:t>ΠΡΟΪΟΝΤΑ</a:t>
                      </a:r>
                      <a:r>
                        <a:rPr lang="el-GR" sz="1400" baseline="0" dirty="0"/>
                        <a:t> ΟΙΚΟΤΕΧΝΙΚΗΣ ΠΑΡΑΓΩΓΗΣ</a:t>
                      </a:r>
                      <a:endParaRPr lang="el-GR" sz="1400" dirty="0">
                        <a:solidFill>
                          <a:schemeClr val="accent4">
                            <a:lumMod val="75000"/>
                          </a:schemeClr>
                        </a:solidFill>
                      </a:endParaRPr>
                    </a:p>
                  </a:txBody>
                  <a:tcPr>
                    <a:solidFill>
                      <a:schemeClr val="accent2">
                        <a:lumMod val="75000"/>
                      </a:schemeClr>
                    </a:solidFill>
                  </a:tcPr>
                </a:tc>
                <a:tc hMerge="1">
                  <a:txBody>
                    <a:bodyPr/>
                    <a:lstStyle/>
                    <a:p>
                      <a:endParaRPr lang="el-GR"/>
                    </a:p>
                  </a:txBody>
                  <a:tcPr/>
                </a:tc>
                <a:extLst>
                  <a:ext uri="{0D108BD9-81ED-4DB2-BD59-A6C34878D82A}"/>
                </a:extLst>
              </a:tr>
              <a:tr h="306038">
                <a:tc>
                  <a:txBody>
                    <a:bodyPr/>
                    <a:lstStyle/>
                    <a:p>
                      <a:pPr algn="ctr"/>
                      <a:r>
                        <a:rPr lang="el-GR" sz="1400" b="1" dirty="0"/>
                        <a:t>Προϊόντα</a:t>
                      </a:r>
                      <a:r>
                        <a:rPr lang="el-GR" sz="1400" b="1" baseline="0" dirty="0"/>
                        <a:t> δημητριακών </a:t>
                      </a:r>
                      <a:endParaRPr lang="el-GR" sz="1400" b="1" dirty="0"/>
                    </a:p>
                  </a:txBody>
                  <a:tcPr/>
                </a:tc>
                <a:tc>
                  <a:txBody>
                    <a:bodyPr/>
                    <a:lstStyle/>
                    <a:p>
                      <a:r>
                        <a:rPr lang="el-GR" sz="1400" dirty="0"/>
                        <a:t>π.χ.</a:t>
                      </a:r>
                      <a:r>
                        <a:rPr lang="el-GR" sz="1400" baseline="0" dirty="0"/>
                        <a:t> </a:t>
                      </a:r>
                      <a:r>
                        <a:rPr lang="el-GR" sz="1400" b="1" baseline="0" dirty="0"/>
                        <a:t>πλιγούρι</a:t>
                      </a:r>
                      <a:r>
                        <a:rPr lang="el-GR" sz="1400" baseline="0" dirty="0"/>
                        <a:t>, μπομπότα</a:t>
                      </a:r>
                      <a:endParaRPr lang="el-GR" sz="1400" dirty="0"/>
                    </a:p>
                  </a:txBody>
                  <a:tcPr/>
                </a:tc>
                <a:extLst>
                  <a:ext uri="{0D108BD9-81ED-4DB2-BD59-A6C34878D82A}"/>
                </a:extLst>
              </a:tr>
              <a:tr h="520265">
                <a:tc>
                  <a:txBody>
                    <a:bodyPr/>
                    <a:lstStyle/>
                    <a:p>
                      <a:pPr algn="ctr"/>
                      <a:r>
                        <a:rPr lang="el-GR" sz="1400" b="1" dirty="0"/>
                        <a:t>Αρτοπαρασκευάσματα</a:t>
                      </a:r>
                    </a:p>
                  </a:txBody>
                  <a:tcPr/>
                </a:tc>
                <a:tc>
                  <a:txBody>
                    <a:bodyPr/>
                    <a:lstStyle/>
                    <a:p>
                      <a:r>
                        <a:rPr lang="el-GR" sz="1400" dirty="0"/>
                        <a:t>π.χ. Παξιμάδια, φρυγανιές, αρτίδια,</a:t>
                      </a:r>
                      <a:r>
                        <a:rPr lang="el-GR" sz="1400" baseline="0" dirty="0"/>
                        <a:t> κριτσίνια, βουτήματα, κουλούρια, σταφιδόψωμα, </a:t>
                      </a:r>
                      <a:r>
                        <a:rPr lang="el-GR" sz="1400" b="1" baseline="0" dirty="0"/>
                        <a:t>λουκουμάδες με μέλι</a:t>
                      </a:r>
                      <a:r>
                        <a:rPr lang="el-GR" sz="1400" baseline="0" dirty="0"/>
                        <a:t>, λαγάνες, σφολιάτα, </a:t>
                      </a:r>
                      <a:r>
                        <a:rPr lang="el-GR" sz="1400" b="1" baseline="0" dirty="0"/>
                        <a:t>πίτες</a:t>
                      </a:r>
                      <a:r>
                        <a:rPr lang="en-US" sz="1400" b="1" baseline="0" dirty="0"/>
                        <a:t> </a:t>
                      </a:r>
                      <a:endParaRPr lang="el-GR" sz="1400" b="1" dirty="0"/>
                    </a:p>
                  </a:txBody>
                  <a:tcPr/>
                </a:tc>
                <a:extLst>
                  <a:ext uri="{0D108BD9-81ED-4DB2-BD59-A6C34878D82A}"/>
                </a:extLst>
              </a:tr>
              <a:tr h="306038">
                <a:tc>
                  <a:txBody>
                    <a:bodyPr/>
                    <a:lstStyle/>
                    <a:p>
                      <a:pPr algn="ctr"/>
                      <a:r>
                        <a:rPr lang="el-GR" sz="1400" b="1" dirty="0"/>
                        <a:t>Ζυμαρικά </a:t>
                      </a:r>
                    </a:p>
                  </a:txBody>
                  <a:tcPr/>
                </a:tc>
                <a:tc>
                  <a:txBody>
                    <a:bodyPr/>
                    <a:lstStyle/>
                    <a:p>
                      <a:r>
                        <a:rPr lang="el-GR" sz="1400" dirty="0"/>
                        <a:t>π.χ. </a:t>
                      </a:r>
                      <a:r>
                        <a:rPr lang="el-GR" sz="1400" b="1" dirty="0"/>
                        <a:t>Τραχανάς</a:t>
                      </a:r>
                      <a:r>
                        <a:rPr lang="el-GR" sz="1400" dirty="0"/>
                        <a:t>, χυλοπίτες, λαζάνια, ξυνόχονδρος</a:t>
                      </a:r>
                    </a:p>
                  </a:txBody>
                  <a:tcPr/>
                </a:tc>
                <a:extLst>
                  <a:ext uri="{0D108BD9-81ED-4DB2-BD59-A6C34878D82A}"/>
                </a:extLst>
              </a:tr>
              <a:tr h="306038">
                <a:tc>
                  <a:txBody>
                    <a:bodyPr/>
                    <a:lstStyle/>
                    <a:p>
                      <a:pPr algn="ctr"/>
                      <a:r>
                        <a:rPr lang="el-GR" sz="1400" b="1" dirty="0"/>
                        <a:t>Γλυκίσματα</a:t>
                      </a:r>
                    </a:p>
                  </a:txBody>
                  <a:tcPr/>
                </a:tc>
                <a:tc>
                  <a:txBody>
                    <a:bodyPr/>
                    <a:lstStyle/>
                    <a:p>
                      <a:r>
                        <a:rPr lang="el-GR" sz="1400" dirty="0"/>
                        <a:t>π.χ. </a:t>
                      </a:r>
                      <a:r>
                        <a:rPr lang="el-GR" sz="1400" b="1" dirty="0"/>
                        <a:t>Χαλβάς</a:t>
                      </a:r>
                      <a:r>
                        <a:rPr lang="el-GR" sz="1400" dirty="0"/>
                        <a:t> με</a:t>
                      </a:r>
                      <a:r>
                        <a:rPr lang="el-GR" sz="1400" baseline="0" dirty="0"/>
                        <a:t> σιμιγδάλι, σάμαλι, ραβανί</a:t>
                      </a:r>
                      <a:endParaRPr lang="el-GR" sz="1400" dirty="0"/>
                    </a:p>
                  </a:txBody>
                  <a:tcPr/>
                </a:tc>
                <a:extLst>
                  <a:ext uri="{0D108BD9-81ED-4DB2-BD59-A6C34878D82A}"/>
                </a:extLst>
              </a:tr>
              <a:tr h="734492">
                <a:tc>
                  <a:txBody>
                    <a:bodyPr/>
                    <a:lstStyle/>
                    <a:p>
                      <a:pPr algn="ctr"/>
                      <a:r>
                        <a:rPr lang="el-GR" sz="1400" b="1" dirty="0"/>
                        <a:t>Προϊόντα φυτικής προέλευσης με ή χωρίς γλυκαντικές ύλες</a:t>
                      </a:r>
                    </a:p>
                  </a:txBody>
                  <a:tcPr/>
                </a:tc>
                <a:tc>
                  <a:txBody>
                    <a:bodyPr/>
                    <a:lstStyle/>
                    <a:p>
                      <a:r>
                        <a:rPr lang="el-GR" sz="1400" dirty="0"/>
                        <a:t>π.χ. </a:t>
                      </a:r>
                      <a:r>
                        <a:rPr lang="el-GR" sz="1400" b="1" dirty="0"/>
                        <a:t>Γλυκά του κουταλιού, μαρμελάδες, κομπόστες,</a:t>
                      </a:r>
                      <a:r>
                        <a:rPr lang="el-GR" sz="1400" b="1" baseline="0" dirty="0"/>
                        <a:t> ζελέ φρούτων</a:t>
                      </a:r>
                      <a:r>
                        <a:rPr lang="el-GR" sz="1400" baseline="0" dirty="0"/>
                        <a:t>, πετιμέζι, γλυκά αλείμματα και γλυκές πάστες φρούτων κ λαχανικών, μουσταλευριά, αμυγδαλωτά, εργολάβους, προϊόντα από σουσάμι, χαρουπόμελο</a:t>
                      </a:r>
                      <a:endParaRPr lang="el-GR" sz="1400" dirty="0">
                        <a:solidFill>
                          <a:srgbClr val="FF0000"/>
                        </a:solidFill>
                      </a:endParaRPr>
                    </a:p>
                  </a:txBody>
                  <a:tcPr/>
                </a:tc>
                <a:extLst>
                  <a:ext uri="{0D108BD9-81ED-4DB2-BD59-A6C34878D82A}"/>
                </a:extLst>
              </a:tr>
              <a:tr h="520265">
                <a:tc gridSpan="2">
                  <a:txBody>
                    <a:bodyPr/>
                    <a:lstStyle/>
                    <a:p>
                      <a:r>
                        <a:rPr lang="el-GR" sz="1400" b="1" dirty="0"/>
                        <a:t>Προϊόντα με extra παρθένα και παρθένα ελαιόλαδα </a:t>
                      </a:r>
                      <a:r>
                        <a:rPr lang="el-GR" sz="1400" dirty="0"/>
                        <a:t>που έχουν προστεθεί αρωματικά φυτά, μπαχαρικά, αιθέρια έλαια κ.α. σε συσκευασία έως </a:t>
                      </a:r>
                      <a:r>
                        <a:rPr lang="el-GR" sz="1400" u="sng" dirty="0"/>
                        <a:t>δυο</a:t>
                      </a:r>
                      <a:r>
                        <a:rPr lang="el-GR" sz="1400" u="sng" baseline="0" dirty="0"/>
                        <a:t> (2) λίτρων</a:t>
                      </a:r>
                      <a:endParaRPr lang="el-GR" sz="1400" u="sng" dirty="0"/>
                    </a:p>
                  </a:txBody>
                  <a:tcPr/>
                </a:tc>
                <a:tc hMerge="1">
                  <a:txBody>
                    <a:bodyPr/>
                    <a:lstStyle/>
                    <a:p>
                      <a:endParaRPr lang="el-GR"/>
                    </a:p>
                  </a:txBody>
                  <a:tcPr/>
                </a:tc>
                <a:extLst>
                  <a:ext uri="{0D108BD9-81ED-4DB2-BD59-A6C34878D82A}"/>
                </a:extLst>
              </a:tr>
              <a:tr h="369735">
                <a:tc gridSpan="2">
                  <a:txBody>
                    <a:bodyPr/>
                    <a:lstStyle/>
                    <a:p>
                      <a:r>
                        <a:rPr lang="el-GR" sz="1400" b="1" dirty="0"/>
                        <a:t>Προϊόντα φυτικής προέλευσης διατηρημένα με αλάτι, ξύδι, και λάδι</a:t>
                      </a:r>
                      <a:r>
                        <a:rPr lang="el-GR" sz="1400" dirty="0"/>
                        <a:t>, επιτραπέζιες ελιές, πάστες ελιάς, τουρσιά, σάλτσες</a:t>
                      </a:r>
                    </a:p>
                  </a:txBody>
                  <a:tcPr/>
                </a:tc>
                <a:tc hMerge="1">
                  <a:txBody>
                    <a:bodyPr/>
                    <a:lstStyle/>
                    <a:p>
                      <a:endParaRPr lang="el-GR"/>
                    </a:p>
                  </a:txBody>
                  <a:tcPr/>
                </a:tc>
                <a:extLst>
                  <a:ext uri="{0D108BD9-81ED-4DB2-BD59-A6C34878D82A}"/>
                </a:extLst>
              </a:tr>
              <a:tr h="306038">
                <a:tc gridSpan="2">
                  <a:txBody>
                    <a:bodyPr/>
                    <a:lstStyle/>
                    <a:p>
                      <a:r>
                        <a:rPr lang="el-GR" sz="1400" b="1" dirty="0"/>
                        <a:t>Αποξηραμένα προϊόντα φυτικής προέλευσης</a:t>
                      </a:r>
                      <a:r>
                        <a:rPr lang="el-GR" sz="1400" dirty="0"/>
                        <a:t>, φρούτα &amp; λαχανικά, ξηροί καρποί, όσπρια, </a:t>
                      </a:r>
                      <a:r>
                        <a:rPr lang="el-GR" sz="1400" b="1" dirty="0"/>
                        <a:t>αρωματικά φυτά</a:t>
                      </a:r>
                    </a:p>
                  </a:txBody>
                  <a:tcPr/>
                </a:tc>
                <a:tc hMerge="1">
                  <a:txBody>
                    <a:bodyPr/>
                    <a:lstStyle/>
                    <a:p>
                      <a:endParaRPr lang="el-GR"/>
                    </a:p>
                  </a:txBody>
                  <a:tcPr/>
                </a:tc>
                <a:extLst>
                  <a:ext uri="{0D108BD9-81ED-4DB2-BD59-A6C34878D82A}"/>
                </a:extLst>
              </a:tr>
              <a:tr h="306038">
                <a:tc gridSpan="2">
                  <a:txBody>
                    <a:bodyPr/>
                    <a:lstStyle/>
                    <a:p>
                      <a:r>
                        <a:rPr lang="el-GR" sz="1400" b="1" dirty="0"/>
                        <a:t>Προϊόντα με μέλι που έχουν προστεθεί ξηροί καρποί</a:t>
                      </a:r>
                      <a:r>
                        <a:rPr lang="el-GR" sz="1400" dirty="0"/>
                        <a:t>, αποξηραμένα φρούτα, μαστίχα, κρόκος, κ.α. τρόφιμα</a:t>
                      </a:r>
                    </a:p>
                  </a:txBody>
                  <a:tcPr/>
                </a:tc>
                <a:tc hMerge="1">
                  <a:txBody>
                    <a:bodyPr/>
                    <a:lstStyle/>
                    <a:p>
                      <a:endParaRPr lang="el-GR"/>
                    </a:p>
                  </a:txBody>
                  <a:tcPr/>
                </a:tc>
                <a:extLst>
                  <a:ext uri="{0D108BD9-81ED-4DB2-BD59-A6C34878D82A}"/>
                </a:extLst>
              </a:tr>
              <a:tr h="520265">
                <a:tc>
                  <a:txBody>
                    <a:bodyPr/>
                    <a:lstStyle/>
                    <a:p>
                      <a:pPr algn="ctr"/>
                      <a:r>
                        <a:rPr lang="el-GR" sz="1400" b="1" dirty="0"/>
                        <a:t>Γαλακτοκομικά προϊόντα</a:t>
                      </a:r>
                    </a:p>
                  </a:txBody>
                  <a:tcPr/>
                </a:tc>
                <a:tc>
                  <a:txBody>
                    <a:bodyPr/>
                    <a:lstStyle/>
                    <a:p>
                      <a:r>
                        <a:rPr lang="el-GR" sz="1400" b="1" dirty="0"/>
                        <a:t>Τυρί</a:t>
                      </a:r>
                      <a:r>
                        <a:rPr lang="el-GR" sz="1400" dirty="0"/>
                        <a:t>, </a:t>
                      </a:r>
                      <a:r>
                        <a:rPr lang="el-GR" sz="1400" b="1" dirty="0"/>
                        <a:t>βούτυρο</a:t>
                      </a:r>
                      <a:r>
                        <a:rPr lang="el-GR" sz="1400" dirty="0"/>
                        <a:t>,</a:t>
                      </a:r>
                      <a:r>
                        <a:rPr lang="el-GR" sz="1400" baseline="0" dirty="0"/>
                        <a:t> </a:t>
                      </a:r>
                      <a:r>
                        <a:rPr lang="el-GR" sz="1400" b="1" baseline="0" dirty="0"/>
                        <a:t>γιαούρτι</a:t>
                      </a:r>
                      <a:r>
                        <a:rPr lang="el-GR" sz="1400" baseline="0" dirty="0"/>
                        <a:t> κλπ. εφόσον πληρούνται οι προϋποθέσεις της υπ. αρ. 3724/162303/22-12-2014 ΚΥΑ</a:t>
                      </a:r>
                    </a:p>
                  </a:txBody>
                  <a:tcPr/>
                </a:tc>
                <a:extLst>
                  <a:ext uri="{0D108BD9-81ED-4DB2-BD59-A6C34878D82A}"/>
                </a:extLst>
              </a:tr>
              <a:tr h="306038">
                <a:tc>
                  <a:txBody>
                    <a:bodyPr/>
                    <a:lstStyle/>
                    <a:p>
                      <a:pPr algn="ctr"/>
                      <a:r>
                        <a:rPr lang="el-GR" sz="1400" b="1" dirty="0"/>
                        <a:t>Λοιπά τρόφιμα</a:t>
                      </a:r>
                    </a:p>
                  </a:txBody>
                  <a:tcPr/>
                </a:tc>
                <a:tc>
                  <a:txBody>
                    <a:bodyPr/>
                    <a:lstStyle/>
                    <a:p>
                      <a:r>
                        <a:rPr lang="el-GR" sz="1400" dirty="0"/>
                        <a:t>π.χ. ξύδι,</a:t>
                      </a:r>
                      <a:r>
                        <a:rPr lang="el-GR" sz="1400" baseline="0" dirty="0"/>
                        <a:t> χυμοί φρούτων και λαχανικών σε συσκευασία έως ενός λίτρου</a:t>
                      </a:r>
                      <a:endParaRPr lang="el-GR" sz="1400" dirty="0"/>
                    </a:p>
                  </a:txBody>
                  <a:tcPr/>
                </a:tc>
                <a:extLst>
                  <a:ext uri="{0D108BD9-81ED-4DB2-BD59-A6C34878D82A}"/>
                </a:extLst>
              </a:tr>
              <a:tr h="306038">
                <a:tc gridSpan="2">
                  <a:txBody>
                    <a:bodyPr/>
                    <a:lstStyle/>
                    <a:p>
                      <a:r>
                        <a:rPr lang="el-GR" sz="1400" b="1" dirty="0"/>
                        <a:t>Προϊόντα σαπωνοποιίας από ελαιόλαδο</a:t>
                      </a:r>
                    </a:p>
                  </a:txBody>
                  <a:tcPr/>
                </a:tc>
                <a:tc hMerge="1">
                  <a:txBody>
                    <a:bodyPr/>
                    <a:lstStyle/>
                    <a:p>
                      <a:endParaRPr lang="el-GR"/>
                    </a:p>
                  </a:txBody>
                  <a:tcPr/>
                </a:tc>
                <a:extLst>
                  <a:ext uri="{0D108BD9-81ED-4DB2-BD59-A6C34878D82A}"/>
                </a:extLst>
              </a:tr>
            </a:tbl>
          </a:graphicData>
        </a:graphic>
      </p:graphicFrame>
      <p:pic>
        <p:nvPicPr>
          <p:cNvPr id="42027"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4202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301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12713" y="36513"/>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673100"/>
          <a:ext cx="9144000" cy="5395913"/>
        </p:xfrm>
        <a:graphic>
          <a:graphicData uri="http://schemas.openxmlformats.org/drawingml/2006/table">
            <a:tbl>
              <a:tblPr firstRow="1" bandRow="1">
                <a:tableStyleId>{5C22544A-7EE6-4342-B048-85BDC9FD1C3A}</a:tableStyleId>
              </a:tblPr>
              <a:tblGrid>
                <a:gridCol w="9144000">
                  <a:extLst>
                    <a:ext uri="{9D8B030D-6E8A-4147-A177-3AD203B41FA5}"/>
                  </a:extLst>
                </a:gridCol>
              </a:tblGrid>
              <a:tr h="306038">
                <a:tc>
                  <a:txBody>
                    <a:bodyPr/>
                    <a:lstStyle/>
                    <a:p>
                      <a:pPr algn="ctr"/>
                      <a:r>
                        <a:rPr lang="el-GR" sz="1800" dirty="0" smtClean="0"/>
                        <a:t>ΟΡΟΙ</a:t>
                      </a:r>
                      <a:r>
                        <a:rPr lang="el-GR" sz="1800" baseline="0" dirty="0" smtClean="0"/>
                        <a:t> &amp; ΠΡΟΥΠΟΘΕΣΕΙΣ</a:t>
                      </a:r>
                    </a:p>
                    <a:p>
                      <a:pPr algn="ctr"/>
                      <a:r>
                        <a:rPr lang="el-GR" sz="1800" baseline="0" dirty="0" smtClean="0"/>
                        <a:t>(Μεταποίησης, διακίνησης, διάθεσης &amp; έκθεσης των τροφίμων οικοτεχνικής παραγωγής)</a:t>
                      </a:r>
                      <a:endParaRPr lang="el-GR" sz="1800" dirty="0"/>
                    </a:p>
                  </a:txBody>
                  <a:tcPr>
                    <a:solidFill>
                      <a:schemeClr val="accent2">
                        <a:lumMod val="75000"/>
                      </a:schemeClr>
                    </a:solidFill>
                  </a:tcPr>
                </a:tc>
                <a:extLst>
                  <a:ext uri="{0D108BD9-81ED-4DB2-BD59-A6C34878D82A}"/>
                </a:extLst>
              </a:tr>
              <a:tr h="306038">
                <a:tc>
                  <a:txBody>
                    <a:bodyPr/>
                    <a:lstStyle/>
                    <a:p>
                      <a:pPr algn="l"/>
                      <a:r>
                        <a:rPr lang="el-GR" sz="1800" dirty="0" smtClean="0"/>
                        <a:t>Μετά την πρωτογενή παραγωγή, σε όλα τα στάδια μεταποίησης, μεταφοράς, διάθεσης και έκθεσης των τροφίμων οικοτεχνικής παρασκευής, οι μονάδες τροφίμων οικοτεχνικής παρασκευής συμμορφώνονται προς τις γενικές </a:t>
                      </a:r>
                      <a:r>
                        <a:rPr lang="el-GR" sz="1800" b="1" dirty="0" smtClean="0"/>
                        <a:t>απαιτήσεις υγιεινής </a:t>
                      </a:r>
                      <a:r>
                        <a:rPr lang="el-GR" sz="1800" dirty="0" smtClean="0"/>
                        <a:t>των κεφ. ΙΙΙ έως και ΧΙΙ του παραρτήματος ΙΙ του Καν. Ε.Ε 852/2004, καθώς και τις διατάξεις των Καν. ΕΕ 178/2002 και στο σημείο 2 του άρθρου 3 του Καν. 853/2004</a:t>
                      </a:r>
                      <a:endParaRPr lang="el-GR" sz="1800" dirty="0"/>
                    </a:p>
                  </a:txBody>
                  <a:tcPr/>
                </a:tc>
                <a:extLst>
                  <a:ext uri="{0D108BD9-81ED-4DB2-BD59-A6C34878D82A}"/>
                </a:extLst>
              </a:tr>
              <a:tr h="520265">
                <a:tc>
                  <a:txBody>
                    <a:bodyPr/>
                    <a:lstStyle/>
                    <a:p>
                      <a:pPr algn="l"/>
                      <a:r>
                        <a:rPr lang="el-GR" sz="1800" dirty="0" smtClean="0"/>
                        <a:t>Ο </a:t>
                      </a:r>
                      <a:r>
                        <a:rPr lang="el-GR" sz="1800" b="1" dirty="0" smtClean="0"/>
                        <a:t>Ενιαίος Φορέας Ελέγχου Τροφίμων (ΕΦΕΤ)</a:t>
                      </a:r>
                      <a:r>
                        <a:rPr lang="el-GR" sz="1800" dirty="0" smtClean="0"/>
                        <a:t> συντάσσει και εκδίδει Οδηγούς Ορθής Πρακτικής για τις Μονάδες τροφίμων οικοτεχνικής παρασκευής, σύμφωνα με τις διατάξεις της §1 (ΦΕΚ</a:t>
                      </a:r>
                      <a:r>
                        <a:rPr lang="el-GR" sz="1800" baseline="0" dirty="0" smtClean="0"/>
                        <a:t> 2468/Β’/2015)</a:t>
                      </a:r>
                      <a:endParaRPr lang="el-GR" sz="1800" dirty="0"/>
                    </a:p>
                  </a:txBody>
                  <a:tcPr/>
                </a:tc>
                <a:extLst>
                  <a:ext uri="{0D108BD9-81ED-4DB2-BD59-A6C34878D82A}"/>
                </a:extLst>
              </a:tr>
              <a:tr h="306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Για την </a:t>
                      </a:r>
                      <a:r>
                        <a:rPr lang="el-GR" sz="1800" b="1" dirty="0" smtClean="0"/>
                        <a:t>έναρξη λειτουργίας </a:t>
                      </a:r>
                      <a:r>
                        <a:rPr lang="el-GR" sz="1800" dirty="0" smtClean="0"/>
                        <a:t>των μονάδων τροφίμων οικοτεχνικής παρασκευής απαιτείται η εγγραφή των υπεύθυνων των μονάδων αυτών στο </a:t>
                      </a:r>
                      <a:r>
                        <a:rPr lang="el-GR" sz="1800" b="1" dirty="0" smtClean="0"/>
                        <a:t>Κεντρικό Ηλεκτρονικό Μητρώο Οικοτεχνίας (ΚΗΜΟ)</a:t>
                      </a:r>
                      <a:endParaRPr lang="el-GR" sz="1800" dirty="0" smtClean="0"/>
                    </a:p>
                    <a:p>
                      <a:pPr algn="l"/>
                      <a:endParaRPr lang="el-GR" sz="1800" dirty="0"/>
                    </a:p>
                  </a:txBody>
                  <a:tcPr/>
                </a:tc>
                <a:extLst>
                  <a:ext uri="{0D108BD9-81ED-4DB2-BD59-A6C34878D82A}"/>
                </a:extLst>
              </a:tr>
              <a:tr h="306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Για την </a:t>
                      </a:r>
                      <a:r>
                        <a:rPr lang="el-GR" sz="1800" b="1" dirty="0" smtClean="0"/>
                        <a:t>εγγραφή στο ΚΗΜΟ</a:t>
                      </a:r>
                      <a:r>
                        <a:rPr lang="el-GR" sz="1800" dirty="0" smtClean="0"/>
                        <a:t>, ο ενδιαφερόμενος υποβάλλει ηλεκτρονική αίτηση εγγραφής στην ηλεκτρονική εφαρμογή του ΚΗΜΟ, μέσα από την επίσημη ιστοσελίδα του Υπουργείου Αγροτικής Ανάπτυξης και Τροφίμων (</a:t>
                      </a:r>
                      <a:r>
                        <a:rPr lang="el-GR" sz="1800" dirty="0" err="1" smtClean="0"/>
                        <a:t>www.minagric.gr</a:t>
                      </a:r>
                      <a:r>
                        <a:rPr lang="el-GR" sz="1800" dirty="0" smtClean="0"/>
                        <a:t>)</a:t>
                      </a:r>
                    </a:p>
                    <a:p>
                      <a:pPr algn="l"/>
                      <a:endParaRPr lang="el-GR" sz="1800" dirty="0"/>
                    </a:p>
                  </a:txBody>
                  <a:tcPr/>
                </a:tc>
                <a:extLst>
                  <a:ext uri="{0D108BD9-81ED-4DB2-BD59-A6C34878D82A}"/>
                </a:extLst>
              </a:tr>
            </a:tbl>
          </a:graphicData>
        </a:graphic>
      </p:graphicFrame>
      <p:pic>
        <p:nvPicPr>
          <p:cNvPr id="43026"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43027"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2969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0" y="230188"/>
            <a:ext cx="8934450"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201613" y="817563"/>
            <a:ext cx="8942387" cy="1816100"/>
          </a:xfrm>
          <a:prstGeom prst="rect">
            <a:avLst/>
          </a:prstGeom>
          <a:noFill/>
        </p:spPr>
        <p:txBody>
          <a:bodyPr>
            <a:spAutoFit/>
          </a:bodyPr>
          <a:lstStyle/>
          <a:p>
            <a:pPr algn="ctr" fontAlgn="auto">
              <a:spcBef>
                <a:spcPts val="0"/>
              </a:spcBef>
              <a:spcAft>
                <a:spcPts val="0"/>
              </a:spcAft>
              <a:defRPr/>
            </a:pPr>
            <a:r>
              <a:rPr lang="el-GR" sz="2800" b="1" dirty="0">
                <a:solidFill>
                  <a:srgbClr val="FFC000">
                    <a:lumMod val="75000"/>
                  </a:srgbClr>
                </a:solidFill>
                <a:latin typeface="+mn-lt"/>
                <a:cs typeface="+mn-cs"/>
              </a:rPr>
              <a:t>19.2.2.4</a:t>
            </a:r>
            <a:r>
              <a:rPr lang="en-US" sz="2800" b="1" dirty="0">
                <a:solidFill>
                  <a:srgbClr val="FFC000">
                    <a:lumMod val="75000"/>
                  </a:srgbClr>
                </a:solidFill>
                <a:latin typeface="+mn-lt"/>
                <a:cs typeface="+mn-cs"/>
              </a:rPr>
              <a:t>:</a:t>
            </a:r>
            <a:r>
              <a:rPr lang="el-GR" sz="2800" b="1" dirty="0">
                <a:solidFill>
                  <a:srgbClr val="FFC000">
                    <a:lumMod val="75000"/>
                  </a:srgbClr>
                </a:solidFill>
                <a:latin typeface="+mn-lt"/>
                <a:cs typeface="+mn-cs"/>
              </a:rPr>
              <a:t> </a:t>
            </a:r>
            <a:r>
              <a:rPr lang="el-GR" sz="2800" b="1" dirty="0">
                <a:solidFill>
                  <a:schemeClr val="accent1">
                    <a:lumMod val="50000"/>
                  </a:schemeClr>
                </a:solidFill>
                <a:latin typeface="+mn-lt"/>
                <a:cs typeface="+mn-cs"/>
              </a:rPr>
              <a:t>Ενίσχυση επενδύσεων στους τομείς της </a:t>
            </a:r>
            <a:r>
              <a:rPr lang="el-GR" sz="2800" b="1" u="sng" dirty="0">
                <a:solidFill>
                  <a:schemeClr val="accent1">
                    <a:lumMod val="50000"/>
                  </a:schemeClr>
                </a:solidFill>
                <a:latin typeface="+mn-lt"/>
                <a:cs typeface="+mn-cs"/>
              </a:rPr>
              <a:t>βιοτεχνίας, χειροτεχνίας, παραγωγής </a:t>
            </a:r>
            <a:r>
              <a:rPr lang="el-GR" sz="2800" b="1" dirty="0">
                <a:solidFill>
                  <a:schemeClr val="accent1">
                    <a:lumMod val="50000"/>
                  </a:schemeClr>
                </a:solidFill>
                <a:latin typeface="+mn-lt"/>
                <a:cs typeface="+mn-cs"/>
              </a:rPr>
              <a:t>ειδών μετά την </a:t>
            </a:r>
            <a:r>
              <a:rPr lang="el-GR" sz="2800" b="1" u="sng" dirty="0">
                <a:solidFill>
                  <a:schemeClr val="accent1">
                    <a:lumMod val="50000"/>
                  </a:schemeClr>
                </a:solidFill>
                <a:latin typeface="+mn-lt"/>
                <a:cs typeface="+mn-cs"/>
              </a:rPr>
              <a:t>1</a:t>
            </a:r>
            <a:r>
              <a:rPr lang="el-GR" sz="2800" b="1" u="sng" baseline="30000" dirty="0">
                <a:solidFill>
                  <a:schemeClr val="accent1">
                    <a:lumMod val="50000"/>
                  </a:schemeClr>
                </a:solidFill>
                <a:latin typeface="+mn-lt"/>
                <a:cs typeface="+mn-cs"/>
              </a:rPr>
              <a:t>η</a:t>
            </a:r>
            <a:r>
              <a:rPr lang="el-GR" sz="2800" b="1" dirty="0">
                <a:solidFill>
                  <a:schemeClr val="accent1">
                    <a:lumMod val="50000"/>
                  </a:schemeClr>
                </a:solidFill>
                <a:latin typeface="+mn-lt"/>
                <a:cs typeface="+mn-cs"/>
              </a:rPr>
              <a:t>  </a:t>
            </a:r>
            <a:r>
              <a:rPr lang="el-GR" sz="2800" b="1" u="sng" dirty="0">
                <a:solidFill>
                  <a:schemeClr val="accent1">
                    <a:lumMod val="50000"/>
                  </a:schemeClr>
                </a:solidFill>
                <a:latin typeface="+mn-lt"/>
                <a:cs typeface="+mn-cs"/>
              </a:rPr>
              <a:t>μεταποίηση</a:t>
            </a:r>
            <a:r>
              <a:rPr lang="el-GR" sz="2800" b="1" dirty="0">
                <a:solidFill>
                  <a:schemeClr val="accent1">
                    <a:lumMod val="50000"/>
                  </a:schemeClr>
                </a:solidFill>
                <a:latin typeface="+mn-lt"/>
                <a:cs typeface="+mn-cs"/>
              </a:rPr>
              <a:t>, και του εμπορίου με σκοπό την εξυπηρέτηση ειδικών στόχων της τοπικής στρατηγικής.</a:t>
            </a:r>
          </a:p>
        </p:txBody>
      </p:sp>
      <p:pic>
        <p:nvPicPr>
          <p:cNvPr id="29701" name="Εικόνα 14"/>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9702"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29703" name="Picture 2" descr="C:\Users\ADMIN\Desktop\44897-KATASKEYI-BARELION-BARELIA-XYLINA---BARELOPOIIA---BIOTEHNIA---KATASKEYI-XYLINON-BARELION-METSOBO-IOANNINA-P1070006.jpg"/>
          <p:cNvPicPr>
            <a:picLocks noChangeAspect="1" noChangeArrowheads="1"/>
          </p:cNvPicPr>
          <p:nvPr/>
        </p:nvPicPr>
        <p:blipFill>
          <a:blip r:embed="rId4" cstate="print"/>
          <a:srcRect/>
          <a:stretch>
            <a:fillRect/>
          </a:stretch>
        </p:blipFill>
        <p:spPr bwMode="auto">
          <a:xfrm>
            <a:off x="6443663" y="2540000"/>
            <a:ext cx="2389187" cy="1778000"/>
          </a:xfrm>
          <a:prstGeom prst="rect">
            <a:avLst/>
          </a:prstGeom>
          <a:noFill/>
          <a:ln w="9525">
            <a:noFill/>
            <a:miter lim="800000"/>
            <a:headEnd/>
            <a:tailEnd/>
          </a:ln>
        </p:spPr>
      </p:pic>
      <p:pic>
        <p:nvPicPr>
          <p:cNvPr id="29704" name="Picture 3" descr="C:\Users\ADMIN\Desktop\big_image.jpg"/>
          <p:cNvPicPr>
            <a:picLocks noChangeAspect="1" noChangeArrowheads="1"/>
          </p:cNvPicPr>
          <p:nvPr/>
        </p:nvPicPr>
        <p:blipFill>
          <a:blip r:embed="rId5" cstate="print"/>
          <a:srcRect/>
          <a:stretch>
            <a:fillRect/>
          </a:stretch>
        </p:blipFill>
        <p:spPr bwMode="auto">
          <a:xfrm>
            <a:off x="131763" y="4498975"/>
            <a:ext cx="2927350" cy="1593850"/>
          </a:xfrm>
          <a:prstGeom prst="rect">
            <a:avLst/>
          </a:prstGeom>
          <a:noFill/>
          <a:ln w="9525">
            <a:noFill/>
            <a:miter lim="800000"/>
            <a:headEnd/>
            <a:tailEnd/>
          </a:ln>
        </p:spPr>
      </p:pic>
      <p:pic>
        <p:nvPicPr>
          <p:cNvPr id="29705" name="Picture 4" descr="C:\Users\ADMIN\Desktop\triantafyllou-baklavas-zaxaroplasteia-ioannina.jpg"/>
          <p:cNvPicPr>
            <a:picLocks noChangeAspect="1" noChangeArrowheads="1"/>
          </p:cNvPicPr>
          <p:nvPr/>
        </p:nvPicPr>
        <p:blipFill>
          <a:blip r:embed="rId6" cstate="print"/>
          <a:srcRect/>
          <a:stretch>
            <a:fillRect/>
          </a:stretch>
        </p:blipFill>
        <p:spPr bwMode="auto">
          <a:xfrm>
            <a:off x="6443663" y="4462463"/>
            <a:ext cx="2389187" cy="1630362"/>
          </a:xfrm>
          <a:prstGeom prst="rect">
            <a:avLst/>
          </a:prstGeom>
          <a:noFill/>
          <a:ln w="9525">
            <a:noFill/>
            <a:miter lim="800000"/>
            <a:headEnd/>
            <a:tailEnd/>
          </a:ln>
        </p:spPr>
      </p:pic>
      <p:pic>
        <p:nvPicPr>
          <p:cNvPr id="29706" name="Picture 5" descr="C:\Users\ADMIN\Desktop\3DSC_8034l.jpg"/>
          <p:cNvPicPr>
            <a:picLocks noChangeAspect="1" noChangeArrowheads="1"/>
          </p:cNvPicPr>
          <p:nvPr/>
        </p:nvPicPr>
        <p:blipFill>
          <a:blip r:embed="rId7" cstate="print"/>
          <a:srcRect/>
          <a:stretch>
            <a:fillRect/>
          </a:stretch>
        </p:blipFill>
        <p:spPr bwMode="auto">
          <a:xfrm>
            <a:off x="3305175" y="4498975"/>
            <a:ext cx="2889250" cy="1593850"/>
          </a:xfrm>
          <a:prstGeom prst="rect">
            <a:avLst/>
          </a:prstGeom>
          <a:noFill/>
          <a:ln w="9525">
            <a:noFill/>
            <a:miter lim="800000"/>
            <a:headEnd/>
            <a:tailEnd/>
          </a:ln>
        </p:spPr>
      </p:pic>
      <p:pic>
        <p:nvPicPr>
          <p:cNvPr id="29707" name="Picture 6" descr="C:\Users\ADMIN\Desktop\GE_148_1.jpg"/>
          <p:cNvPicPr>
            <a:picLocks noChangeAspect="1" noChangeArrowheads="1"/>
          </p:cNvPicPr>
          <p:nvPr/>
        </p:nvPicPr>
        <p:blipFill>
          <a:blip r:embed="rId8" cstate="print"/>
          <a:srcRect/>
          <a:stretch>
            <a:fillRect/>
          </a:stretch>
        </p:blipFill>
        <p:spPr bwMode="auto">
          <a:xfrm>
            <a:off x="131763" y="2522538"/>
            <a:ext cx="2927350" cy="1817687"/>
          </a:xfrm>
          <a:prstGeom prst="rect">
            <a:avLst/>
          </a:prstGeom>
          <a:noFill/>
          <a:ln w="9525">
            <a:noFill/>
            <a:miter lim="800000"/>
            <a:headEnd/>
            <a:tailEnd/>
          </a:ln>
        </p:spPr>
      </p:pic>
      <p:pic>
        <p:nvPicPr>
          <p:cNvPr id="29708" name="Picture 7" descr="C:\Users\ADMIN\Desktop\1158575-zumarika_660.jpg"/>
          <p:cNvPicPr>
            <a:picLocks noChangeAspect="1" noChangeArrowheads="1"/>
          </p:cNvPicPr>
          <p:nvPr/>
        </p:nvPicPr>
        <p:blipFill>
          <a:blip r:embed="rId9" cstate="print"/>
          <a:srcRect/>
          <a:stretch>
            <a:fillRect/>
          </a:stretch>
        </p:blipFill>
        <p:spPr bwMode="auto">
          <a:xfrm>
            <a:off x="3238500" y="2540000"/>
            <a:ext cx="29559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072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65100" y="153988"/>
            <a:ext cx="8813800"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11" name="Πίνακας 10"/>
          <p:cNvGraphicFramePr>
            <a:graphicFrameLocks noGrp="1"/>
          </p:cNvGraphicFramePr>
          <p:nvPr/>
        </p:nvGraphicFramePr>
        <p:xfrm>
          <a:off x="0" y="696913"/>
          <a:ext cx="9144000" cy="5602287"/>
        </p:xfrm>
        <a:graphic>
          <a:graphicData uri="http://schemas.openxmlformats.org/drawingml/2006/table">
            <a:tbl>
              <a:tblPr/>
              <a:tblGrid>
                <a:gridCol w="2124075"/>
                <a:gridCol w="7019925"/>
              </a:tblGrid>
              <a:tr h="4699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FF"/>
                          </a:solidFill>
                          <a:effectLst/>
                          <a:latin typeface="Calibri" pitchFamily="34" charset="0"/>
                          <a:cs typeface="Arial" charset="0"/>
                        </a:rPr>
                        <a:t>19.2.2.4</a:t>
                      </a:r>
                      <a:endParaRPr kumimoji="0" lang="el-GR" sz="1600" b="1" i="0" u="none" strike="noStrike" cap="none" normalizeH="0" baseline="0" smtClean="0">
                        <a:ln>
                          <a:noFill/>
                        </a:ln>
                        <a:solidFill>
                          <a:srgbClr val="215968"/>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hMerge="1">
                  <a:txBody>
                    <a:bodyPr/>
                    <a:lstStyle/>
                    <a:p>
                      <a:endParaRPr lang="el-GR"/>
                    </a:p>
                  </a:txBody>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Δικαιούχοι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Φυσικά ή Νομικά πρόσωπα που συνιστούν πολύ μικρές και μικρές επιχειρήσεις.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936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Περιοχή εφαρμογής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Ίδρυση, Εκσυγχρονισμός</a:t>
                      </a:r>
                      <a:r>
                        <a:rPr kumimoji="0" lang="en-US" sz="1500" b="1" i="0" u="none" strike="noStrike" cap="none" normalizeH="0" baseline="0" smtClean="0">
                          <a:ln>
                            <a:noFill/>
                          </a:ln>
                          <a:solidFill>
                            <a:srgbClr val="000000"/>
                          </a:solidFill>
                          <a:effectLst/>
                          <a:latin typeface="Calibri" pitchFamily="34" charset="0"/>
                          <a:cs typeface="Arial" charset="0"/>
                        </a:rPr>
                        <a:t> &amp; </a:t>
                      </a:r>
                      <a:r>
                        <a:rPr kumimoji="0" lang="el-GR" sz="1500" b="1" i="0" u="none" strike="noStrike" cap="none" normalizeH="0" baseline="0" smtClean="0">
                          <a:ln>
                            <a:noFill/>
                          </a:ln>
                          <a:solidFill>
                            <a:srgbClr val="000000"/>
                          </a:solidFill>
                          <a:effectLst/>
                          <a:latin typeface="Calibri" pitchFamily="34" charset="0"/>
                          <a:cs typeface="Arial" charset="0"/>
                        </a:rPr>
                        <a:t>επέκταση μονάδων: </a:t>
                      </a:r>
                      <a:r>
                        <a:rPr kumimoji="0" lang="el-GR" sz="1500" b="0" i="0" u="none" strike="noStrike" cap="none" normalizeH="0" baseline="0" smtClean="0">
                          <a:ln>
                            <a:noFill/>
                          </a:ln>
                          <a:solidFill>
                            <a:srgbClr val="000000"/>
                          </a:solidFill>
                          <a:effectLst/>
                          <a:latin typeface="Calibri" pitchFamily="34" charset="0"/>
                          <a:cs typeface="Arial" charset="0"/>
                        </a:rPr>
                        <a:t>Το σύνολο της περιοχής παρέμβασης. Αφορά συγκεκριμένους ΚΑΔ δραστηριότητας</a:t>
                      </a:r>
                      <a:endParaRPr kumimoji="0" lang="el-GR" sz="1500" b="1"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Εκσυγχρονισμός</a:t>
                      </a:r>
                      <a:r>
                        <a:rPr kumimoji="0" lang="en-US" sz="1500" b="1" i="0" u="none" strike="noStrike" cap="none" normalizeH="0" baseline="0" smtClean="0">
                          <a:ln>
                            <a:noFill/>
                          </a:ln>
                          <a:solidFill>
                            <a:srgbClr val="000000"/>
                          </a:solidFill>
                          <a:effectLst/>
                          <a:latin typeface="Calibri" pitchFamily="34" charset="0"/>
                          <a:cs typeface="Arial" charset="0"/>
                        </a:rPr>
                        <a:t> &amp; </a:t>
                      </a:r>
                      <a:r>
                        <a:rPr kumimoji="0" lang="el-GR" sz="1500" b="1" i="0" u="none" strike="noStrike" cap="none" normalizeH="0" baseline="0" smtClean="0">
                          <a:ln>
                            <a:noFill/>
                          </a:ln>
                          <a:solidFill>
                            <a:srgbClr val="000000"/>
                          </a:solidFill>
                          <a:effectLst/>
                          <a:latin typeface="Calibri" pitchFamily="34" charset="0"/>
                          <a:cs typeface="Arial" charset="0"/>
                        </a:rPr>
                        <a:t>επέκταση μονάδων: </a:t>
                      </a:r>
                      <a:r>
                        <a:rPr kumimoji="0" lang="el-GR" sz="1500" b="0" i="0" u="none" strike="noStrike" cap="none" normalizeH="0" baseline="0" smtClean="0">
                          <a:ln>
                            <a:noFill/>
                          </a:ln>
                          <a:solidFill>
                            <a:srgbClr val="000000"/>
                          </a:solidFill>
                          <a:effectLst/>
                          <a:latin typeface="Calibri" pitchFamily="34" charset="0"/>
                          <a:cs typeface="Arial" charset="0"/>
                        </a:rPr>
                        <a:t>Το σύνολο της περιοχής παρέμβασης. Αφορά τους ΚΑΔ της 19.2.3.4 εκτός του λιανικού εμπορίου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2439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Ενδεικτικές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Ενέργειες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E46C0A"/>
                          </a:solidFill>
                          <a:effectLst/>
                          <a:latin typeface="Calibri" pitchFamily="34" charset="0"/>
                          <a:cs typeface="Arial" charset="0"/>
                        </a:rPr>
                        <a:t>Σύμφωνα με τους ΚΑΔ της Πρόσκλησης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 Βιοτεχνικές &amp; μονάδες χειροτεχνίας, με προϊόντα: </a:t>
                      </a:r>
                      <a:r>
                        <a:rPr kumimoji="0" lang="el-GR" sz="1500" b="0" i="0" u="sng" strike="noStrike" cap="none" normalizeH="0" baseline="0" smtClean="0">
                          <a:ln>
                            <a:noFill/>
                          </a:ln>
                          <a:solidFill>
                            <a:srgbClr val="000000"/>
                          </a:solidFill>
                          <a:effectLst/>
                          <a:latin typeface="Calibri" pitchFamily="34" charset="0"/>
                          <a:cs typeface="Times New Roman" pitchFamily="18" charset="0"/>
                        </a:rPr>
                        <a:t>υφαντουργίας, ταπητουργίας, κηροποιείας, ξυλογλυπτικής, βαρελοποιίας, κατασκευής κυψελών, αργυροχρυσοχοΐας, επεξεργασίας μαρμάρου και πέτρας</a:t>
                      </a:r>
                      <a:r>
                        <a:rPr kumimoji="0" lang="el-GR" sz="1500" b="0" i="0" u="none" strike="noStrike" cap="none" normalizeH="0" baseline="0" smtClean="0">
                          <a:ln>
                            <a:noFill/>
                          </a:ln>
                          <a:solidFill>
                            <a:srgbClr val="000000"/>
                          </a:solidFill>
                          <a:effectLst/>
                          <a:latin typeface="Calibri" pitchFamily="34"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 Μονάδες παραγωγής ειδών μετά την 1</a:t>
                      </a:r>
                      <a:r>
                        <a:rPr kumimoji="0" lang="el-GR" sz="1500" b="0" i="0" u="none" strike="noStrike" cap="none" normalizeH="0" baseline="30000" smtClean="0">
                          <a:ln>
                            <a:noFill/>
                          </a:ln>
                          <a:solidFill>
                            <a:srgbClr val="000000"/>
                          </a:solidFill>
                          <a:effectLst/>
                          <a:latin typeface="Calibri" pitchFamily="34" charset="0"/>
                          <a:cs typeface="Arial" charset="0"/>
                        </a:rPr>
                        <a:t>η</a:t>
                      </a:r>
                      <a:r>
                        <a:rPr kumimoji="0" lang="el-GR" sz="1500" b="0" i="0" u="none" strike="noStrike" cap="none" normalizeH="0" baseline="0" smtClean="0">
                          <a:ln>
                            <a:noFill/>
                          </a:ln>
                          <a:solidFill>
                            <a:srgbClr val="000000"/>
                          </a:solidFill>
                          <a:effectLst/>
                          <a:latin typeface="Calibri" pitchFamily="34" charset="0"/>
                          <a:cs typeface="Arial" charset="0"/>
                        </a:rPr>
                        <a:t> μεταποίηση, με προϊόντα όπως : </a:t>
                      </a:r>
                      <a:r>
                        <a:rPr kumimoji="0" lang="el-GR" sz="1500" b="0" i="0" u="sng" strike="noStrike" cap="none" normalizeH="0" baseline="0" smtClean="0">
                          <a:ln>
                            <a:noFill/>
                          </a:ln>
                          <a:solidFill>
                            <a:srgbClr val="000000"/>
                          </a:solidFill>
                          <a:effectLst/>
                          <a:latin typeface="Calibri" pitchFamily="34" charset="0"/>
                          <a:cs typeface="Times New Roman" pitchFamily="18" charset="0"/>
                        </a:rPr>
                        <a:t>γλυκά και εδέσματα (μπακλαβάς, κανταΐφι, κλωστάρι κλπ), ζυμαρικά (μακαρόνια, τραχανάδες, χυλοπίτες), πίτες </a:t>
                      </a:r>
                      <a:r>
                        <a:rPr kumimoji="0" lang="el-GR" sz="1500" b="0" i="0" u="sng" strike="noStrike" cap="none" normalizeH="0" baseline="0" smtClean="0">
                          <a:ln>
                            <a:noFill/>
                          </a:ln>
                          <a:solidFill>
                            <a:srgbClr val="000000"/>
                          </a:solidFill>
                          <a:effectLst/>
                          <a:latin typeface="Calibri" pitchFamily="34" charset="0"/>
                          <a:cs typeface="Arial" charset="0"/>
                        </a:rPr>
                        <a:t>κ.λπ.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500" b="1" i="0" u="sng" strike="noStrike" cap="none" normalizeH="0" baseline="0" smtClean="0">
                          <a:ln>
                            <a:noFill/>
                          </a:ln>
                          <a:solidFill>
                            <a:srgbClr val="0070C0"/>
                          </a:solidFill>
                          <a:effectLst/>
                          <a:latin typeface="Calibri" pitchFamily="34" charset="0"/>
                          <a:cs typeface="Arial" charset="0"/>
                        </a:rPr>
                        <a:t>ΠΡΟΣΟΧΗ:</a:t>
                      </a:r>
                      <a:r>
                        <a:rPr kumimoji="0" lang="el-GR" sz="1500" b="0" i="0" u="none" strike="noStrike" cap="none" normalizeH="0" baseline="0" smtClean="0">
                          <a:ln>
                            <a:noFill/>
                          </a:ln>
                          <a:solidFill>
                            <a:srgbClr val="0070C0"/>
                          </a:solidFill>
                          <a:effectLst/>
                          <a:latin typeface="Calibri" pitchFamily="34" charset="0"/>
                          <a:cs typeface="Arial" charset="0"/>
                        </a:rPr>
                        <a:t> θα ενισχυθεί και το εμπόριο (χονδρικό και λιανικό) είτε συνδυαστικά με την μεταποιητική δραστηριότητα είτε μεμονωμένα  με απαραίτητη όμως προϋπόθεση την ύπαρξη της μεταποιητικής δραστηριότητας.</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 Ενισχύεται και ο </a:t>
                      </a:r>
                      <a:r>
                        <a:rPr kumimoji="0" lang="el-GR" sz="1500" b="1" i="0" u="none" strike="noStrike" cap="none" normalizeH="0" baseline="0" smtClean="0">
                          <a:ln>
                            <a:noFill/>
                          </a:ln>
                          <a:solidFill>
                            <a:srgbClr val="000000"/>
                          </a:solidFill>
                          <a:effectLst/>
                          <a:latin typeface="Calibri" pitchFamily="34" charset="0"/>
                          <a:cs typeface="Arial" charset="0"/>
                        </a:rPr>
                        <a:t>Εκσυγχρονισμός</a:t>
                      </a:r>
                      <a:r>
                        <a:rPr kumimoji="0" lang="en-US" sz="1500" b="1" i="0" u="none" strike="noStrike" cap="none" normalizeH="0" baseline="0" smtClean="0">
                          <a:ln>
                            <a:noFill/>
                          </a:ln>
                          <a:solidFill>
                            <a:srgbClr val="000000"/>
                          </a:solidFill>
                          <a:effectLst/>
                          <a:latin typeface="Calibri" pitchFamily="34" charset="0"/>
                          <a:cs typeface="Arial" charset="0"/>
                        </a:rPr>
                        <a:t> &amp; </a:t>
                      </a:r>
                      <a:r>
                        <a:rPr kumimoji="0" lang="el-GR" sz="1500" b="1" i="0" u="none" strike="noStrike" cap="none" normalizeH="0" baseline="0" smtClean="0">
                          <a:ln>
                            <a:noFill/>
                          </a:ln>
                          <a:solidFill>
                            <a:srgbClr val="000000"/>
                          </a:solidFill>
                          <a:effectLst/>
                          <a:latin typeface="Calibri" pitchFamily="34" charset="0"/>
                          <a:cs typeface="Arial" charset="0"/>
                        </a:rPr>
                        <a:t>η επέκταση μονάδων των</a:t>
                      </a:r>
                      <a:r>
                        <a:rPr kumimoji="0" lang="el-GR" sz="1500" b="0" i="0" u="none" strike="noStrike" cap="none" normalizeH="0" baseline="0" smtClean="0">
                          <a:ln>
                            <a:noFill/>
                          </a:ln>
                          <a:solidFill>
                            <a:srgbClr val="000000"/>
                          </a:solidFill>
                          <a:effectLst/>
                          <a:latin typeface="Calibri" pitchFamily="34" charset="0"/>
                          <a:cs typeface="Arial" charset="0"/>
                        </a:rPr>
                        <a:t> ΚΑΔ της υποδράσης 19.2.3.4 εκτός των ΚΑΔ του λιανικού εμπορίου.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565150">
                <a:tc>
                  <a:txBody>
                    <a:bodyPr/>
                    <a:lstStyle/>
                    <a:p>
                      <a:pPr marL="0" marR="0" lvl="0" indent="0" algn="l" defTabSz="827088"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Σημαντικό κριτήριο αξιολόγησης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827088"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Η ιδιότητα του επαγγελματία αγρότη. Δύναται να ιδρυθούν μικρές οικοτεχνικές μονάδες από επαγγελματίες αγρότες σύμφωνα με την ισχύουσα νομοθεσία.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565150">
                <a:tc>
                  <a:txBody>
                    <a:bodyPr/>
                    <a:lstStyle/>
                    <a:p>
                      <a:pPr marL="0" marR="0" lvl="0" indent="0" algn="l" defTabSz="827088"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smtClean="0">
                          <a:ln>
                            <a:noFill/>
                          </a:ln>
                          <a:solidFill>
                            <a:srgbClr val="000000"/>
                          </a:solidFill>
                          <a:effectLst/>
                          <a:latin typeface="Calibri" pitchFamily="34" charset="0"/>
                          <a:cs typeface="Arial" charset="0"/>
                        </a:rPr>
                        <a:t>Ένταση Ενίσχυσης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827088"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Calibri" pitchFamily="34" charset="0"/>
                          <a:cs typeface="Arial" charset="0"/>
                        </a:rPr>
                        <a:t>65</a:t>
                      </a:r>
                      <a:r>
                        <a:rPr kumimoji="0" lang="el-GR" sz="1500" b="1" i="0" u="none" strike="noStrike" cap="none" normalizeH="0" baseline="0" smtClean="0">
                          <a:ln>
                            <a:noFill/>
                          </a:ln>
                          <a:solidFill>
                            <a:srgbClr val="FF0000"/>
                          </a:solidFill>
                          <a:effectLst/>
                          <a:latin typeface="Calibri" pitchFamily="34" charset="0"/>
                          <a:cs typeface="Arial" charset="0"/>
                        </a:rPr>
                        <a:t>%</a:t>
                      </a:r>
                      <a:r>
                        <a:rPr kumimoji="0" lang="el-GR" sz="1500" b="1" i="0" u="none" strike="noStrike" cap="none" normalizeH="0" baseline="0" smtClean="0">
                          <a:ln>
                            <a:noFill/>
                          </a:ln>
                          <a:solidFill>
                            <a:srgbClr val="000000"/>
                          </a:solidFill>
                          <a:effectLst/>
                          <a:latin typeface="Calibri" pitchFamily="34" charset="0"/>
                          <a:cs typeface="Arial" charset="0"/>
                        </a:rPr>
                        <a:t> </a:t>
                      </a:r>
                      <a:r>
                        <a:rPr kumimoji="0" lang="el-GR" sz="1500" b="0" i="0" u="none" strike="noStrike" cap="none" normalizeH="0" baseline="0" smtClean="0">
                          <a:ln>
                            <a:noFill/>
                          </a:ln>
                          <a:solidFill>
                            <a:srgbClr val="000000"/>
                          </a:solidFill>
                          <a:effectLst/>
                          <a:latin typeface="Calibri" pitchFamily="34" charset="0"/>
                          <a:cs typeface="Arial" charset="0"/>
                        </a:rPr>
                        <a:t>των επιλέξιμων δαπανών με εφαρμογή Κανονισμού </a:t>
                      </a:r>
                      <a:r>
                        <a:rPr kumimoji="0" lang="en-US" sz="1500" b="0" i="0" u="none" strike="noStrike" cap="none" normalizeH="0" baseline="0" smtClean="0">
                          <a:ln>
                            <a:noFill/>
                          </a:ln>
                          <a:solidFill>
                            <a:srgbClr val="000000"/>
                          </a:solidFill>
                          <a:effectLst/>
                          <a:latin typeface="Calibri" pitchFamily="34" charset="0"/>
                          <a:cs typeface="Arial" charset="0"/>
                        </a:rPr>
                        <a:t>de minimis</a:t>
                      </a:r>
                      <a:r>
                        <a:rPr kumimoji="0" lang="el-GR" sz="1500" b="0" i="0" u="none" strike="noStrike" cap="none" normalizeH="0" baseline="0" smtClean="0">
                          <a:ln>
                            <a:noFill/>
                          </a:ln>
                          <a:solidFill>
                            <a:srgbClr val="000000"/>
                          </a:solidFill>
                          <a:effectLst/>
                          <a:latin typeface="Calibri" pitchFamily="34" charset="0"/>
                          <a:cs typeface="Arial" charset="0"/>
                        </a:rPr>
                        <a:t> 1407/2013 (200.000,00 ανά τριετία ανά δικαιούχο).</a:t>
                      </a:r>
                      <a:endParaRPr kumimoji="0" lang="el-GR" sz="15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pic>
        <p:nvPicPr>
          <p:cNvPr id="30746"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0747"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403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534987"/>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0" y="636588"/>
            <a:ext cx="9339263" cy="1692275"/>
          </a:xfrm>
          <a:prstGeom prst="rect">
            <a:avLst/>
          </a:prstGeom>
          <a:noFill/>
        </p:spPr>
        <p:txBody>
          <a:bodyPr>
            <a:spAutoFit/>
          </a:bodyPr>
          <a:lstStyle/>
          <a:p>
            <a:pPr algn="ctr" fontAlgn="auto">
              <a:spcBef>
                <a:spcPts val="0"/>
              </a:spcBef>
              <a:spcAft>
                <a:spcPts val="0"/>
              </a:spcAft>
              <a:defRPr/>
            </a:pPr>
            <a:r>
              <a:rPr lang="el-GR" sz="2600" b="1" dirty="0">
                <a:solidFill>
                  <a:srgbClr val="FFC000">
                    <a:lumMod val="75000"/>
                  </a:srgbClr>
                </a:solidFill>
                <a:latin typeface="+mn-lt"/>
                <a:cs typeface="+mn-cs"/>
              </a:rPr>
              <a:t>19.2.3.5</a:t>
            </a:r>
            <a:r>
              <a:rPr lang="en-US" sz="2600" b="1" dirty="0">
                <a:solidFill>
                  <a:srgbClr val="FFC000">
                    <a:lumMod val="75000"/>
                  </a:srgbClr>
                </a:solidFill>
                <a:latin typeface="+mn-lt"/>
                <a:cs typeface="+mn-cs"/>
              </a:rPr>
              <a:t>:</a:t>
            </a:r>
            <a:r>
              <a:rPr lang="el-GR" sz="2600" b="1" dirty="0">
                <a:solidFill>
                  <a:srgbClr val="FFC000">
                    <a:lumMod val="75000"/>
                  </a:srgbClr>
                </a:solidFill>
                <a:latin typeface="+mn-lt"/>
                <a:cs typeface="+mn-cs"/>
              </a:rPr>
              <a:t> </a:t>
            </a:r>
            <a:r>
              <a:rPr lang="el-GR" sz="2600" b="1" dirty="0">
                <a:solidFill>
                  <a:schemeClr val="accent1">
                    <a:lumMod val="50000"/>
                  </a:schemeClr>
                </a:solidFill>
                <a:latin typeface="+mn-lt"/>
                <a:cs typeface="+mn-cs"/>
              </a:rPr>
              <a:t>Οριζόντια εφαρμογή ενίσχυσης επενδύσεων παροχής υπηρεσιών για την εξυπηρέτηση του αγροτικού πληθυσμού (</a:t>
            </a:r>
            <a:r>
              <a:rPr lang="el-GR" sz="2600" b="1" u="sng" dirty="0">
                <a:solidFill>
                  <a:schemeClr val="accent1">
                    <a:lumMod val="50000"/>
                  </a:schemeClr>
                </a:solidFill>
                <a:latin typeface="+mn-lt"/>
                <a:cs typeface="+mn-cs"/>
              </a:rPr>
              <a:t>παιδικοί σταθμοί, χώροι αθλητισμού</a:t>
            </a:r>
            <a:r>
              <a:rPr lang="el-GR" sz="2600" b="1" dirty="0">
                <a:solidFill>
                  <a:schemeClr val="accent1">
                    <a:lumMod val="50000"/>
                  </a:schemeClr>
                </a:solidFill>
                <a:latin typeface="+mn-lt"/>
                <a:cs typeface="+mn-cs"/>
              </a:rPr>
              <a:t>, κ.λπ.) με σκοπό την εξυπηρέτηση των στόχων της τοπικής στρατηγικής.</a:t>
            </a:r>
          </a:p>
        </p:txBody>
      </p:sp>
      <p:pic>
        <p:nvPicPr>
          <p:cNvPr id="44037" name="Εικόνα 13"/>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pic>
        <p:nvPicPr>
          <p:cNvPr id="4403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44039" name="Picture 2" descr="C:\Users\ADMIN\Desktop\23708-SYNERGEIA-AYTOKINITON-–-SERVICE-SYNERGEIO-AYTOKINITON-PARAMYTHIA-THESPROTIA---YGRAERIOKINISI-BELTIOSEIS-ILEKTROLOGIO-AYTOKINITON---BASILIS-SIOHOS-k.jpg"/>
          <p:cNvPicPr>
            <a:picLocks noChangeAspect="1" noChangeArrowheads="1"/>
          </p:cNvPicPr>
          <p:nvPr/>
        </p:nvPicPr>
        <p:blipFill>
          <a:blip r:embed="rId4" cstate="print"/>
          <a:srcRect/>
          <a:stretch>
            <a:fillRect/>
          </a:stretch>
        </p:blipFill>
        <p:spPr bwMode="auto">
          <a:xfrm>
            <a:off x="250825" y="2420938"/>
            <a:ext cx="2808288" cy="1841500"/>
          </a:xfrm>
          <a:prstGeom prst="rect">
            <a:avLst/>
          </a:prstGeom>
          <a:noFill/>
          <a:ln w="9525">
            <a:noFill/>
            <a:miter lim="800000"/>
            <a:headEnd/>
            <a:tailEnd/>
          </a:ln>
        </p:spPr>
      </p:pic>
      <p:pic>
        <p:nvPicPr>
          <p:cNvPr id="44040" name="Picture 3" descr="C:\Users\ADMIN\Desktop\Πλυντήριο αυτοκινήτων.png"/>
          <p:cNvPicPr>
            <a:picLocks noChangeAspect="1" noChangeArrowheads="1"/>
          </p:cNvPicPr>
          <p:nvPr/>
        </p:nvPicPr>
        <p:blipFill>
          <a:blip r:embed="rId5" cstate="print"/>
          <a:srcRect/>
          <a:stretch>
            <a:fillRect/>
          </a:stretch>
        </p:blipFill>
        <p:spPr bwMode="auto">
          <a:xfrm>
            <a:off x="3262313" y="2420938"/>
            <a:ext cx="2749550" cy="1841500"/>
          </a:xfrm>
          <a:prstGeom prst="rect">
            <a:avLst/>
          </a:prstGeom>
          <a:noFill/>
          <a:ln w="9525">
            <a:noFill/>
            <a:miter lim="800000"/>
            <a:headEnd/>
            <a:tailEnd/>
          </a:ln>
        </p:spPr>
      </p:pic>
      <p:pic>
        <p:nvPicPr>
          <p:cNvPr id="44041" name="Picture 4"/>
          <p:cNvPicPr>
            <a:picLocks noChangeAspect="1" noChangeArrowheads="1"/>
          </p:cNvPicPr>
          <p:nvPr/>
        </p:nvPicPr>
        <p:blipFill>
          <a:blip r:embed="rId6" cstate="print"/>
          <a:srcRect/>
          <a:stretch>
            <a:fillRect/>
          </a:stretch>
        </p:blipFill>
        <p:spPr bwMode="auto">
          <a:xfrm>
            <a:off x="6240463" y="2420938"/>
            <a:ext cx="2592387" cy="1841500"/>
          </a:xfrm>
          <a:prstGeom prst="rect">
            <a:avLst/>
          </a:prstGeom>
          <a:noFill/>
          <a:ln w="9525">
            <a:noFill/>
            <a:miter lim="800000"/>
            <a:headEnd/>
            <a:tailEnd/>
          </a:ln>
        </p:spPr>
      </p:pic>
      <p:pic>
        <p:nvPicPr>
          <p:cNvPr id="44042" name="Picture 5" descr="C:\Users\ADMIN\Desktop\paidotoposplayhall05.jpg"/>
          <p:cNvPicPr>
            <a:picLocks noChangeAspect="1" noChangeArrowheads="1"/>
          </p:cNvPicPr>
          <p:nvPr/>
        </p:nvPicPr>
        <p:blipFill>
          <a:blip r:embed="rId7" cstate="print"/>
          <a:srcRect/>
          <a:stretch>
            <a:fillRect/>
          </a:stretch>
        </p:blipFill>
        <p:spPr bwMode="auto">
          <a:xfrm>
            <a:off x="6240463" y="4500563"/>
            <a:ext cx="2592387" cy="1520825"/>
          </a:xfrm>
          <a:prstGeom prst="rect">
            <a:avLst/>
          </a:prstGeom>
          <a:noFill/>
          <a:ln w="9525">
            <a:noFill/>
            <a:miter lim="800000"/>
            <a:headEnd/>
            <a:tailEnd/>
          </a:ln>
        </p:spPr>
      </p:pic>
      <p:pic>
        <p:nvPicPr>
          <p:cNvPr id="44043" name="Picture 6" descr="C:\Users\ADMIN\Desktop\2-3-1024x682.jpg"/>
          <p:cNvPicPr>
            <a:picLocks noChangeAspect="1" noChangeArrowheads="1"/>
          </p:cNvPicPr>
          <p:nvPr/>
        </p:nvPicPr>
        <p:blipFill>
          <a:blip r:embed="rId8" cstate="print"/>
          <a:srcRect/>
          <a:stretch>
            <a:fillRect/>
          </a:stretch>
        </p:blipFill>
        <p:spPr bwMode="auto">
          <a:xfrm>
            <a:off x="3262313" y="4500563"/>
            <a:ext cx="2749550" cy="1520825"/>
          </a:xfrm>
          <a:prstGeom prst="rect">
            <a:avLst/>
          </a:prstGeom>
          <a:noFill/>
          <a:ln w="9525">
            <a:noFill/>
            <a:miter lim="800000"/>
            <a:headEnd/>
            <a:tailEnd/>
          </a:ln>
        </p:spPr>
      </p:pic>
      <p:pic>
        <p:nvPicPr>
          <p:cNvPr id="44044" name="Picture 7" descr="C:\Users\ADMIN\Desktop\paidikos_stathmos-1021x576-1021x578.jpg"/>
          <p:cNvPicPr>
            <a:picLocks noChangeAspect="1" noChangeArrowheads="1"/>
          </p:cNvPicPr>
          <p:nvPr/>
        </p:nvPicPr>
        <p:blipFill>
          <a:blip r:embed="rId9" cstate="print"/>
          <a:srcRect/>
          <a:stretch>
            <a:fillRect/>
          </a:stretch>
        </p:blipFill>
        <p:spPr bwMode="auto">
          <a:xfrm>
            <a:off x="250825" y="4500563"/>
            <a:ext cx="2808288" cy="152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505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120650"/>
            <a:ext cx="902176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7" name="Πίνακας 6"/>
          <p:cNvGraphicFramePr>
            <a:graphicFrameLocks noGrp="1"/>
          </p:cNvGraphicFramePr>
          <p:nvPr/>
        </p:nvGraphicFramePr>
        <p:xfrm>
          <a:off x="0" y="527050"/>
          <a:ext cx="9144000" cy="5502275"/>
        </p:xfrm>
        <a:graphic>
          <a:graphicData uri="http://schemas.openxmlformats.org/drawingml/2006/table">
            <a:tbl>
              <a:tblPr firstRow="1" bandRow="1">
                <a:tableStyleId>{7DF18680-E054-41AD-8BC1-D1AEF772440D}</a:tableStyleId>
              </a:tblPr>
              <a:tblGrid>
                <a:gridCol w="2057998">
                  <a:extLst>
                    <a:ext uri="{9D8B030D-6E8A-4147-A177-3AD203B41FA5}"/>
                  </a:extLst>
                </a:gridCol>
                <a:gridCol w="7086002">
                  <a:extLst>
                    <a:ext uri="{9D8B030D-6E8A-4147-A177-3AD203B41FA5}"/>
                  </a:extLst>
                </a:gridCol>
              </a:tblGrid>
              <a:tr h="351798">
                <a:tc gridSpan="2">
                  <a:txBody>
                    <a:bodyPr/>
                    <a:lstStyle/>
                    <a:p>
                      <a:pPr algn="ctr">
                        <a:lnSpc>
                          <a:spcPct val="100000"/>
                        </a:lnSpc>
                      </a:pPr>
                      <a:r>
                        <a:rPr lang="el-GR" sz="1800" dirty="0"/>
                        <a:t>19.2.3.5</a:t>
                      </a:r>
                      <a:endParaRPr lang="el-GR" sz="1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493672">
                <a:tc>
                  <a:txBody>
                    <a:bodyPr/>
                    <a:lstStyle/>
                    <a:p>
                      <a:r>
                        <a:rPr lang="el-GR" sz="1800" b="1" dirty="0"/>
                        <a:t>Δικαιούχοι</a:t>
                      </a:r>
                    </a:p>
                  </a:txBody>
                  <a:tcPr/>
                </a:tc>
                <a:tc>
                  <a:txBody>
                    <a:bodyPr/>
                    <a:lstStyle/>
                    <a:p>
                      <a:pPr algn="just"/>
                      <a:r>
                        <a:rPr lang="el-GR" sz="1800" dirty="0" smtClean="0"/>
                        <a:t>Φυσικά ή Νομικά πρόσωπα που συνιστούν πολύ μικρές και μικρές επιχειρήσεις.</a:t>
                      </a:r>
                      <a:endParaRPr lang="el-GR" sz="1800" dirty="0"/>
                    </a:p>
                  </a:txBody>
                  <a:tcPr/>
                </a:tc>
                <a:extLst>
                  <a:ext uri="{0D108BD9-81ED-4DB2-BD59-A6C34878D82A}"/>
                </a:extLst>
              </a:tr>
              <a:tr h="290396">
                <a:tc>
                  <a:txBody>
                    <a:bodyPr/>
                    <a:lstStyle/>
                    <a:p>
                      <a:r>
                        <a:rPr lang="el-GR" sz="1800" b="1" dirty="0"/>
                        <a:t>Περιοχή εφαρμογής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smtClean="0">
                          <a:ln>
                            <a:noFill/>
                          </a:ln>
                          <a:solidFill>
                            <a:prstClr val="black"/>
                          </a:solidFill>
                          <a:effectLst/>
                          <a:uLnTx/>
                          <a:uFillTx/>
                          <a:latin typeface="+mn-lt"/>
                          <a:ea typeface="+mn-ea"/>
                          <a:cs typeface="+mn-cs"/>
                        </a:rPr>
                        <a:t>Ίδρυση μονάδων: </a:t>
                      </a:r>
                      <a:r>
                        <a:rPr kumimoji="0" lang="el-GR" sz="1800" b="0" i="0" u="none" strike="noStrike" kern="1200" cap="none" spc="0" normalizeH="0" baseline="0" noProof="0" dirty="0" smtClean="0">
                          <a:ln>
                            <a:noFill/>
                          </a:ln>
                          <a:solidFill>
                            <a:prstClr val="black"/>
                          </a:solidFill>
                          <a:effectLst/>
                          <a:uLnTx/>
                          <a:uFillTx/>
                          <a:latin typeface="+mn-lt"/>
                          <a:ea typeface="+mn-ea"/>
                          <a:cs typeface="+mn-cs"/>
                        </a:rPr>
                        <a:t>Το σύνολο της περιοχής παρέμβασης.</a:t>
                      </a:r>
                      <a:endParaRPr kumimoji="0" lang="el-GR"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extLst>
              </a:tr>
              <a:tr h="2410283">
                <a:tc>
                  <a:txBody>
                    <a:bodyPr/>
                    <a:lstStyle/>
                    <a:p>
                      <a:r>
                        <a:rPr lang="el-GR" sz="1800" b="1" dirty="0"/>
                        <a:t>Ενδεικτικές </a:t>
                      </a:r>
                    </a:p>
                    <a:p>
                      <a:r>
                        <a:rPr lang="el-GR" sz="1800" b="1" dirty="0"/>
                        <a:t>Ενέργειες</a:t>
                      </a:r>
                      <a:r>
                        <a:rPr lang="el-GR" sz="1800" b="1" baseline="0" dirty="0"/>
                        <a:t> </a:t>
                      </a:r>
                      <a:endParaRPr lang="el-GR" sz="18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800" b="1" baseline="0" dirty="0" smtClean="0">
                          <a:solidFill>
                            <a:schemeClr val="accent6">
                              <a:lumMod val="75000"/>
                            </a:schemeClr>
                          </a:solidFill>
                        </a:rPr>
                        <a:t>Σύμφωνα με τους ΚΑΔ της Πρόσκλησης</a:t>
                      </a:r>
                      <a:endParaRPr lang="el-GR" sz="1800" b="1" dirty="0" smtClean="0">
                        <a:solidFill>
                          <a:schemeClr val="accent6">
                            <a:lumMod val="75000"/>
                          </a:schemeClr>
                        </a:solidFill>
                      </a:endParaRPr>
                    </a:p>
                    <a:p>
                      <a:endParaRPr lang="el-GR" sz="1800" b="1" dirty="0"/>
                    </a:p>
                    <a:p>
                      <a:endParaRPr lang="el-GR" sz="18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effectLst/>
                          <a:latin typeface="+mn-lt"/>
                          <a:ea typeface="+mn-ea"/>
                          <a:cs typeface="+mn-cs"/>
                        </a:rPr>
                        <a:t>Η δράση περιλαμβάνει την ενίσχυση </a:t>
                      </a:r>
                      <a:r>
                        <a:rPr lang="el-GR" sz="1800" b="1" kern="1200" dirty="0" smtClean="0">
                          <a:solidFill>
                            <a:schemeClr val="dk1"/>
                          </a:solidFill>
                          <a:effectLst/>
                          <a:latin typeface="+mn-lt"/>
                          <a:ea typeface="+mn-ea"/>
                          <a:cs typeface="+mn-cs"/>
                        </a:rPr>
                        <a:t>ίδρυσης επιχειρήσεων</a:t>
                      </a:r>
                      <a:r>
                        <a:rPr lang="el-GR" sz="1800" kern="1200" dirty="0" smtClean="0">
                          <a:solidFill>
                            <a:schemeClr val="dk1"/>
                          </a:solidFill>
                          <a:effectLst/>
                          <a:latin typeface="+mn-lt"/>
                          <a:ea typeface="+mn-ea"/>
                          <a:cs typeface="+mn-cs"/>
                        </a:rPr>
                        <a:t>, που παρέχουν υπηρεσίες για την κάλυψη αναγκών του τοπικού πληθυσμού της περιοχής παρέμβασης καθώς και των επισκεπτών της όπως </a:t>
                      </a:r>
                      <a:r>
                        <a:rPr lang="el-GR" sz="1800" u="sng" kern="1200" dirty="0" smtClean="0">
                          <a:solidFill>
                            <a:schemeClr val="dk1"/>
                          </a:solidFill>
                          <a:effectLst/>
                          <a:latin typeface="+mn-lt"/>
                          <a:ea typeface="+mn-ea"/>
                          <a:cs typeface="+mn-cs"/>
                        </a:rPr>
                        <a:t>υπηρεσίες φυσικής ευεξίας, δραστηριοτήτων αναψυχής σε υπαίθριους χώρους, καλλιτεχνική και λογοτεχνική δημιουργία και έκφραση, αίθουσες θεαμάτων, κομμωτήρια, παιδότοποι, αθλητικές εγκαταστάσεις όπως γήπεδα 5Χ5, γυμναστήρια, συνεργεία και πλυντήρια αυτοκινήτων κ.α</a:t>
                      </a:r>
                      <a:r>
                        <a:rPr lang="el-GR" sz="1800" u="none" kern="1200" dirty="0" smtClean="0">
                          <a:solidFill>
                            <a:schemeClr val="dk1"/>
                          </a:solidFill>
                          <a:effectLst/>
                          <a:latin typeface="+mn-lt"/>
                          <a:ea typeface="+mn-ea"/>
                          <a:cs typeface="+mn-cs"/>
                        </a:rPr>
                        <a:t>. </a:t>
                      </a:r>
                      <a:r>
                        <a:rPr lang="el-GR" sz="1800" b="1" u="none" kern="1200" dirty="0" smtClean="0">
                          <a:solidFill>
                            <a:schemeClr val="dk1"/>
                          </a:solidFill>
                          <a:effectLst/>
                          <a:latin typeface="+mn-lt"/>
                          <a:ea typeface="+mn-ea"/>
                          <a:cs typeface="+mn-cs"/>
                        </a:rPr>
                        <a:t>σύμφωνα με τους ΚΑΔ της </a:t>
                      </a:r>
                      <a:r>
                        <a:rPr lang="el-GR" sz="1800" b="1" u="none" kern="1200" dirty="0" err="1" smtClean="0">
                          <a:solidFill>
                            <a:schemeClr val="dk1"/>
                          </a:solidFill>
                          <a:effectLst/>
                          <a:latin typeface="+mn-lt"/>
                          <a:ea typeface="+mn-ea"/>
                          <a:cs typeface="+mn-cs"/>
                        </a:rPr>
                        <a:t>υποδράσης</a:t>
                      </a:r>
                      <a:r>
                        <a:rPr lang="el-GR" sz="1800" b="1" u="none" kern="1200" baseline="0" dirty="0" smtClean="0">
                          <a:solidFill>
                            <a:schemeClr val="dk1"/>
                          </a:solidFill>
                          <a:effectLst/>
                          <a:latin typeface="+mn-lt"/>
                          <a:ea typeface="+mn-ea"/>
                          <a:cs typeface="+mn-cs"/>
                        </a:rPr>
                        <a:t> 19.2.3.5 </a:t>
                      </a:r>
                      <a:r>
                        <a:rPr lang="el-GR" sz="1800" b="1" u="none" kern="1200" dirty="0" smtClean="0">
                          <a:solidFill>
                            <a:schemeClr val="dk1"/>
                          </a:solidFill>
                          <a:effectLst/>
                          <a:latin typeface="+mn-lt"/>
                          <a:ea typeface="+mn-ea"/>
                          <a:cs typeface="+mn-cs"/>
                        </a:rPr>
                        <a:t>της Πρόσκλησης,</a:t>
                      </a:r>
                    </a:p>
                    <a:p>
                      <a:pPr marL="0" marR="0" indent="0" algn="just" defTabSz="914400" rtl="0" eaLnBrk="1" fontAlgn="auto" latinLnBrk="0" hangingPunct="1">
                        <a:lnSpc>
                          <a:spcPct val="100000"/>
                        </a:lnSpc>
                        <a:spcBef>
                          <a:spcPts val="0"/>
                        </a:spcBef>
                        <a:spcAft>
                          <a:spcPts val="0"/>
                        </a:spcAft>
                        <a:buClrTx/>
                        <a:buSzTx/>
                        <a:buFontTx/>
                        <a:buNone/>
                        <a:tabLst/>
                        <a:defRPr/>
                      </a:pPr>
                      <a:endParaRPr lang="el-GR" sz="1800" b="1" u="none"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effectLst/>
                          <a:latin typeface="+mn-lt"/>
                          <a:ea typeface="+mn-ea"/>
                          <a:cs typeface="+mn-cs"/>
                        </a:rPr>
                        <a:t>Προτεραιότητα της </a:t>
                      </a:r>
                      <a:r>
                        <a:rPr lang="el-GR" sz="1800" kern="1200" dirty="0" err="1" smtClean="0">
                          <a:solidFill>
                            <a:schemeClr val="dk1"/>
                          </a:solidFill>
                          <a:effectLst/>
                          <a:latin typeface="+mn-lt"/>
                          <a:ea typeface="+mn-ea"/>
                          <a:cs typeface="+mn-cs"/>
                        </a:rPr>
                        <a:t>υποδράσης</a:t>
                      </a:r>
                      <a:r>
                        <a:rPr lang="el-GR" sz="1800" kern="1200" dirty="0" smtClean="0">
                          <a:solidFill>
                            <a:schemeClr val="dk1"/>
                          </a:solidFill>
                          <a:effectLst/>
                          <a:latin typeface="+mn-lt"/>
                          <a:ea typeface="+mn-ea"/>
                          <a:cs typeface="+mn-cs"/>
                        </a:rPr>
                        <a:t> αποτελεί η ενίσχυση επενδύσεων που πραγματοποιούνται σε νομίμως υφιστάμενα κτίρια (όχι ημιτελή).</a:t>
                      </a:r>
                    </a:p>
                  </a:txBody>
                  <a:tcPr/>
                </a:tc>
                <a:extLst>
                  <a:ext uri="{0D108BD9-81ED-4DB2-BD59-A6C34878D82A}"/>
                </a:extLst>
              </a:tr>
              <a:tr h="747770">
                <a:tc>
                  <a:txBody>
                    <a:bodyPr/>
                    <a:lstStyle/>
                    <a:p>
                      <a:pPr defTabSz="828000"/>
                      <a:r>
                        <a:rPr lang="el-GR" sz="1800" b="1" dirty="0"/>
                        <a:t>Ένταση Ενίσχυσης</a:t>
                      </a:r>
                    </a:p>
                  </a:txBody>
                  <a:tcPr/>
                </a:tc>
                <a:tc>
                  <a:txBody>
                    <a:bodyPr/>
                    <a:lstStyle/>
                    <a:p>
                      <a:pPr defTabSz="828000"/>
                      <a:r>
                        <a:rPr lang="en-US" sz="1800" b="1" dirty="0" smtClean="0">
                          <a:solidFill>
                            <a:srgbClr val="FF0000"/>
                          </a:solidFill>
                        </a:rPr>
                        <a:t>55</a:t>
                      </a:r>
                      <a:r>
                        <a:rPr lang="el-GR" sz="1800" b="1" dirty="0" smtClean="0">
                          <a:solidFill>
                            <a:srgbClr val="FF0000"/>
                          </a:solidFill>
                        </a:rPr>
                        <a:t>% </a:t>
                      </a:r>
                      <a:r>
                        <a:rPr lang="el-GR" sz="1800" dirty="0" smtClean="0"/>
                        <a:t>των επιλέξιμων δαπανών για μικρές και πολύ </a:t>
                      </a:r>
                      <a:r>
                        <a:rPr lang="el-GR" sz="1800" kern="1200" dirty="0" smtClean="0">
                          <a:solidFill>
                            <a:schemeClr val="dk1"/>
                          </a:solidFill>
                          <a:latin typeface="+mn-lt"/>
                          <a:ea typeface="+mn-ea"/>
                          <a:cs typeface="+mn-cs"/>
                        </a:rPr>
                        <a:t>μικρές επιχειρήσεις, σύμφωνα με το </a:t>
                      </a:r>
                      <a:r>
                        <a:rPr lang="el-GR" sz="1800" b="1" kern="1200" dirty="0" smtClean="0">
                          <a:solidFill>
                            <a:schemeClr val="dk1"/>
                          </a:solidFill>
                          <a:latin typeface="+mn-lt"/>
                          <a:ea typeface="+mn-ea"/>
                          <a:cs typeface="+mn-cs"/>
                        </a:rPr>
                        <a:t>άρθ.14</a:t>
                      </a:r>
                      <a:r>
                        <a:rPr lang="el-GR" sz="1800" kern="1200" dirty="0" smtClean="0">
                          <a:solidFill>
                            <a:schemeClr val="dk1"/>
                          </a:solidFill>
                          <a:latin typeface="+mn-lt"/>
                          <a:ea typeface="+mn-ea"/>
                          <a:cs typeface="+mn-cs"/>
                        </a:rPr>
                        <a:t> του Καν. 651/2014.</a:t>
                      </a:r>
                      <a:endParaRPr lang="el-GR" sz="1800" kern="1200" dirty="0">
                        <a:solidFill>
                          <a:schemeClr val="dk1"/>
                        </a:solidFill>
                        <a:latin typeface="+mn-lt"/>
                        <a:ea typeface="+mn-ea"/>
                        <a:cs typeface="+mn-cs"/>
                      </a:endParaRPr>
                    </a:p>
                  </a:txBody>
                  <a:tcPr/>
                </a:tc>
                <a:extLst>
                  <a:ext uri="{0D108BD9-81ED-4DB2-BD59-A6C34878D82A}"/>
                </a:extLst>
              </a:tr>
            </a:tbl>
          </a:graphicData>
        </a:graphic>
      </p:graphicFrame>
      <p:pic>
        <p:nvPicPr>
          <p:cNvPr id="45079" name="Εικόνα 8"/>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pic>
        <p:nvPicPr>
          <p:cNvPr id="45080"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174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0" y="817563"/>
            <a:ext cx="9144000" cy="1816100"/>
          </a:xfrm>
          <a:prstGeom prst="rect">
            <a:avLst/>
          </a:prstGeom>
          <a:noFill/>
        </p:spPr>
        <p:txBody>
          <a:bodyPr>
            <a:spAutoFit/>
          </a:bodyPr>
          <a:lstStyle/>
          <a:p>
            <a:pPr algn="ctr" fontAlgn="auto">
              <a:spcBef>
                <a:spcPts val="0"/>
              </a:spcBef>
              <a:spcAft>
                <a:spcPts val="0"/>
              </a:spcAft>
              <a:defRPr/>
            </a:pPr>
            <a:r>
              <a:rPr lang="el-GR" sz="2800" b="1" dirty="0">
                <a:solidFill>
                  <a:srgbClr val="FFC000">
                    <a:lumMod val="75000"/>
                  </a:srgbClr>
                </a:solidFill>
                <a:latin typeface="+mn-lt"/>
                <a:cs typeface="+mn-cs"/>
              </a:rPr>
              <a:t>19.2.2.</a:t>
            </a:r>
            <a:r>
              <a:rPr lang="en-US" sz="2800" b="1" dirty="0">
                <a:solidFill>
                  <a:srgbClr val="FFC000">
                    <a:lumMod val="75000"/>
                  </a:srgbClr>
                </a:solidFill>
                <a:latin typeface="+mn-lt"/>
                <a:cs typeface="+mn-cs"/>
              </a:rPr>
              <a:t>5:</a:t>
            </a:r>
            <a:r>
              <a:rPr lang="el-GR" sz="2800" b="1" dirty="0">
                <a:solidFill>
                  <a:srgbClr val="FFC000">
                    <a:lumMod val="75000"/>
                  </a:srgbClr>
                </a:solidFill>
                <a:latin typeface="+mn-lt"/>
                <a:cs typeface="+mn-cs"/>
              </a:rPr>
              <a:t> </a:t>
            </a:r>
            <a:r>
              <a:rPr lang="el-GR" sz="2800" b="1" dirty="0">
                <a:solidFill>
                  <a:schemeClr val="accent1">
                    <a:lumMod val="50000"/>
                  </a:schemeClr>
                </a:solidFill>
                <a:latin typeface="+mn-lt"/>
                <a:cs typeface="+mn-cs"/>
              </a:rPr>
              <a:t>Ενίσχυση επενδύσεων παροχής υπηρεσιών για την εξυπηρέτηση του αγροτικού πληθυσμού  (</a:t>
            </a:r>
            <a:r>
              <a:rPr lang="el-GR" sz="2800" b="1" u="sng" dirty="0">
                <a:solidFill>
                  <a:schemeClr val="accent1">
                    <a:lumMod val="50000"/>
                  </a:schemeClr>
                </a:solidFill>
                <a:latin typeface="+mn-lt"/>
                <a:cs typeface="+mn-cs"/>
              </a:rPr>
              <a:t>παιδικοί σταθμοί, χώροι αθλητισμού, πολιτιστικά κέντρα,</a:t>
            </a:r>
            <a:r>
              <a:rPr lang="el-GR" sz="2800" b="1" dirty="0">
                <a:solidFill>
                  <a:schemeClr val="accent1">
                    <a:lumMod val="50000"/>
                  </a:schemeClr>
                </a:solidFill>
                <a:latin typeface="+mn-lt"/>
                <a:cs typeface="+mn-cs"/>
              </a:rPr>
              <a:t> κλπ) με σκοπό την εξυπηρέτηση ειδικών στόχων της τοπικής στρατηγικής.</a:t>
            </a:r>
          </a:p>
        </p:txBody>
      </p:sp>
      <p:pic>
        <p:nvPicPr>
          <p:cNvPr id="5" name="Εικόνα 4"/>
          <p:cNvPicPr>
            <a:picLocks noChangeAspect="1"/>
          </p:cNvPicPr>
          <p:nvPr/>
        </p:nvPicPr>
        <p:blipFill>
          <a:blip r:embed="rId2" cstate="print"/>
          <a:srcRect/>
          <a:stretch>
            <a:fillRect/>
          </a:stretch>
        </p:blipFill>
        <p:spPr bwMode="auto">
          <a:xfrm>
            <a:off x="201613" y="2581275"/>
            <a:ext cx="2501900" cy="1771650"/>
          </a:xfrm>
          <a:prstGeom prst="rect">
            <a:avLst/>
          </a:prstGeom>
          <a:noFill/>
          <a:ln w="9525">
            <a:noFill/>
            <a:miter lim="800000"/>
            <a:headEnd/>
            <a:tailEnd/>
          </a:ln>
        </p:spPr>
      </p:pic>
      <p:pic>
        <p:nvPicPr>
          <p:cNvPr id="31750" name="Εικόνα 12"/>
          <p:cNvPicPr>
            <a:picLocks noChangeAspect="1"/>
          </p:cNvPicPr>
          <p:nvPr/>
        </p:nvPicPr>
        <p:blipFill>
          <a:blip r:embed="rId3" cstate="print"/>
          <a:srcRect/>
          <a:stretch>
            <a:fillRect/>
          </a:stretch>
        </p:blipFill>
        <p:spPr bwMode="auto">
          <a:xfrm>
            <a:off x="611188" y="6237288"/>
            <a:ext cx="6769100" cy="584200"/>
          </a:xfrm>
          <a:prstGeom prst="rect">
            <a:avLst/>
          </a:prstGeom>
          <a:noFill/>
          <a:ln w="9525">
            <a:noFill/>
            <a:miter lim="800000"/>
            <a:headEnd/>
            <a:tailEnd/>
          </a:ln>
        </p:spPr>
      </p:pic>
      <p:pic>
        <p:nvPicPr>
          <p:cNvPr id="31751" name="Εικόνα 3" descr="Εικόνα3.png"/>
          <p:cNvPicPr>
            <a:picLocks noChangeAspect="1" noChangeArrowheads="1"/>
          </p:cNvPicPr>
          <p:nvPr/>
        </p:nvPicPr>
        <p:blipFill>
          <a:blip r:embed="rId4" cstate="print"/>
          <a:srcRect/>
          <a:stretch>
            <a:fillRect/>
          </a:stretch>
        </p:blipFill>
        <p:spPr bwMode="auto">
          <a:xfrm>
            <a:off x="7740650" y="6276975"/>
            <a:ext cx="1092200" cy="504825"/>
          </a:xfrm>
          <a:prstGeom prst="rect">
            <a:avLst/>
          </a:prstGeom>
          <a:noFill/>
          <a:ln w="9525">
            <a:noFill/>
            <a:miter lim="800000"/>
            <a:headEnd/>
            <a:tailEnd/>
          </a:ln>
        </p:spPr>
      </p:pic>
      <p:pic>
        <p:nvPicPr>
          <p:cNvPr id="31752" name="Picture 2" descr="C:\Users\ADMIN\Desktop\katharismos-prosopou-thessaloniki.png"/>
          <p:cNvPicPr>
            <a:picLocks noChangeAspect="1" noChangeArrowheads="1"/>
          </p:cNvPicPr>
          <p:nvPr/>
        </p:nvPicPr>
        <p:blipFill>
          <a:blip r:embed="rId5" cstate="print"/>
          <a:srcRect/>
          <a:stretch>
            <a:fillRect/>
          </a:stretch>
        </p:blipFill>
        <p:spPr bwMode="auto">
          <a:xfrm>
            <a:off x="1192213" y="4552950"/>
            <a:ext cx="3024187" cy="1524000"/>
          </a:xfrm>
          <a:prstGeom prst="rect">
            <a:avLst/>
          </a:prstGeom>
          <a:noFill/>
          <a:ln w="9525">
            <a:noFill/>
            <a:miter lim="800000"/>
            <a:headEnd/>
            <a:tailEnd/>
          </a:ln>
        </p:spPr>
      </p:pic>
      <p:pic>
        <p:nvPicPr>
          <p:cNvPr id="31753" name="Picture 3" descr="C:\Users\ADMIN\Desktop\b3.jpg"/>
          <p:cNvPicPr>
            <a:picLocks noChangeAspect="1" noChangeArrowheads="1"/>
          </p:cNvPicPr>
          <p:nvPr/>
        </p:nvPicPr>
        <p:blipFill>
          <a:blip r:embed="rId6" cstate="print"/>
          <a:srcRect/>
          <a:stretch>
            <a:fillRect/>
          </a:stretch>
        </p:blipFill>
        <p:spPr bwMode="auto">
          <a:xfrm>
            <a:off x="4787900" y="4575175"/>
            <a:ext cx="3168650" cy="1501775"/>
          </a:xfrm>
          <a:prstGeom prst="rect">
            <a:avLst/>
          </a:prstGeom>
          <a:noFill/>
          <a:ln w="9525">
            <a:noFill/>
            <a:miter lim="800000"/>
            <a:headEnd/>
            <a:tailEnd/>
          </a:ln>
        </p:spPr>
      </p:pic>
      <p:pic>
        <p:nvPicPr>
          <p:cNvPr id="31754" name="Picture 4" descr="\\KARAKOSTA-PC\public\CLLD_LEADER_\ΕΜΨΥΧΩΣΗ_CLLD_LEADER\ΓΙΑ ΠΑΡΟΥΣΙΑΣΗ_23_5_2019\Νέος φάκελος\DSCN2341.JPG"/>
          <p:cNvPicPr>
            <a:picLocks noChangeAspect="1" noChangeArrowheads="1"/>
          </p:cNvPicPr>
          <p:nvPr/>
        </p:nvPicPr>
        <p:blipFill>
          <a:blip r:embed="rId7" cstate="print"/>
          <a:srcRect/>
          <a:stretch>
            <a:fillRect/>
          </a:stretch>
        </p:blipFill>
        <p:spPr bwMode="auto">
          <a:xfrm>
            <a:off x="6159500" y="2568575"/>
            <a:ext cx="2774950" cy="1814513"/>
          </a:xfrm>
          <a:prstGeom prst="rect">
            <a:avLst/>
          </a:prstGeom>
          <a:noFill/>
          <a:ln w="9525">
            <a:noFill/>
            <a:miter lim="800000"/>
            <a:headEnd/>
            <a:tailEnd/>
          </a:ln>
        </p:spPr>
      </p:pic>
      <p:pic>
        <p:nvPicPr>
          <p:cNvPr id="31755" name="Picture 5" descr="C:\Users\ADMIN\Desktop\AEBE06A2-54D3-43FC-B18D-B8C845E5AE24.jpeg"/>
          <p:cNvPicPr>
            <a:picLocks noChangeAspect="1" noChangeArrowheads="1"/>
          </p:cNvPicPr>
          <p:nvPr/>
        </p:nvPicPr>
        <p:blipFill>
          <a:blip r:embed="rId8" cstate="print"/>
          <a:srcRect/>
          <a:stretch>
            <a:fillRect/>
          </a:stretch>
        </p:blipFill>
        <p:spPr bwMode="auto">
          <a:xfrm>
            <a:off x="2987675" y="2586038"/>
            <a:ext cx="2952750" cy="1770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377825" y="0"/>
            <a:ext cx="8388350" cy="561975"/>
          </a:xfrm>
        </p:spPr>
        <p:txBody>
          <a:bodyPr/>
          <a:lstStyle/>
          <a:p>
            <a:r>
              <a:rPr lang="el-GR" sz="2800" b="1" smtClean="0"/>
              <a:t>ΠΕΡΙΟΧΗ ΠΑΡΕΜΒΑΣΗΣ</a:t>
            </a:r>
            <a:endParaRPr lang="el-GR" sz="2800" smtClean="0"/>
          </a:p>
        </p:txBody>
      </p:sp>
      <p:graphicFrame>
        <p:nvGraphicFramePr>
          <p:cNvPr id="7" name="6 - Θέση περιεχομένου"/>
          <p:cNvGraphicFramePr>
            <a:graphicFrameLocks noGrp="1"/>
          </p:cNvGraphicFramePr>
          <p:nvPr>
            <p:ph idx="1"/>
          </p:nvPr>
        </p:nvGraphicFramePr>
        <p:xfrm>
          <a:off x="539750" y="620713"/>
          <a:ext cx="8388351" cy="4916400"/>
        </p:xfrm>
        <a:graphic>
          <a:graphicData uri="http://schemas.openxmlformats.org/drawingml/2006/table">
            <a:tbl>
              <a:tblPr firstRow="1" bandRow="1">
                <a:tableStyleId>{5C22544A-7EE6-4342-B048-85BDC9FD1C3A}</a:tableStyleId>
              </a:tblPr>
              <a:tblGrid>
                <a:gridCol w="648072"/>
                <a:gridCol w="2448272"/>
                <a:gridCol w="5292007"/>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smtClean="0"/>
                        <a:t>CLLD</a:t>
                      </a:r>
                      <a:r>
                        <a:rPr lang="el-GR" sz="2400" kern="1200" baseline="0" dirty="0" smtClean="0"/>
                        <a:t>/</a:t>
                      </a:r>
                      <a:r>
                        <a:rPr lang="en-US" sz="2400" kern="1200" baseline="0" dirty="0" smtClean="0"/>
                        <a:t>Leader</a:t>
                      </a:r>
                      <a:r>
                        <a:rPr lang="el-GR" sz="2400" kern="1200" baseline="0" dirty="0" smtClean="0"/>
                        <a:t> του ΠΑΑ (Μ.19)</a:t>
                      </a:r>
                      <a:endParaRPr lang="el-GR" sz="2400" b="1" kern="1200" baseline="0" dirty="0" smtClean="0">
                        <a:solidFill>
                          <a:schemeClr val="lt1"/>
                        </a:solidFill>
                        <a:latin typeface="+mn-lt"/>
                        <a:ea typeface="+mn-ea"/>
                        <a:cs typeface="+mn-cs"/>
                      </a:endParaRPr>
                    </a:p>
                  </a:txBody>
                  <a:tcPr anchor="ctr">
                    <a:solidFill>
                      <a:srgbClr val="6893C6"/>
                    </a:solidFill>
                  </a:tcPr>
                </a:tc>
                <a:tc hMerge="1">
                  <a:txBody>
                    <a:bodyPr/>
                    <a:lstStyle/>
                    <a:p>
                      <a:endParaRPr lang="el-GR"/>
                    </a:p>
                  </a:txBody>
                  <a:tcPr/>
                </a:tc>
                <a:tc hMerge="1">
                  <a:txBody>
                    <a:bodyPr/>
                    <a:lstStyle/>
                    <a:p>
                      <a:endParaRPr lang="el-GR" dirty="0"/>
                    </a:p>
                  </a:txBody>
                  <a:tcPr/>
                </a:tc>
              </a:tr>
              <a:tr h="478904">
                <a:tc>
                  <a:txBody>
                    <a:bodyPr/>
                    <a:lstStyle/>
                    <a:p>
                      <a:pPr algn="ctr">
                        <a:lnSpc>
                          <a:spcPct val="100000"/>
                        </a:lnSpc>
                      </a:pPr>
                      <a:r>
                        <a:rPr lang="el-GR" sz="2000" b="1" kern="1200" dirty="0" smtClean="0"/>
                        <a:t>α/α</a:t>
                      </a:r>
                      <a:endParaRPr lang="el-GR" sz="2000" b="1" dirty="0"/>
                    </a:p>
                  </a:txBody>
                  <a:tcPr anchor="ctr"/>
                </a:tc>
                <a:tc>
                  <a:txBody>
                    <a:bodyPr/>
                    <a:lstStyle/>
                    <a:p>
                      <a:pPr algn="ctr">
                        <a:lnSpc>
                          <a:spcPct val="100000"/>
                        </a:lnSpc>
                      </a:pPr>
                      <a:r>
                        <a:rPr lang="el-GR" sz="2000" b="1" kern="1200" dirty="0" smtClean="0"/>
                        <a:t>ΔΗΜΟΣ</a:t>
                      </a:r>
                      <a:endParaRPr lang="el-GR" sz="2000" b="1" dirty="0"/>
                    </a:p>
                  </a:txBody>
                  <a:tcPr anchor="ctr"/>
                </a:tc>
                <a:tc>
                  <a:txBody>
                    <a:bodyPr/>
                    <a:lstStyle/>
                    <a:p>
                      <a:pPr algn="ctr">
                        <a:lnSpc>
                          <a:spcPct val="100000"/>
                        </a:lnSpc>
                        <a:spcAft>
                          <a:spcPts val="0"/>
                        </a:spcAft>
                      </a:pPr>
                      <a:r>
                        <a:rPr lang="el-GR" sz="2000" b="1" dirty="0"/>
                        <a:t>ΔΗΜΟΤΙΚΗ / ΤΟΠΙΚΗ ΚΟΙΝΟΤΗΤΑ </a:t>
                      </a:r>
                      <a:r>
                        <a:rPr lang="el-GR" sz="2000" b="1" dirty="0" smtClean="0"/>
                        <a:t>– </a:t>
                      </a:r>
                      <a:r>
                        <a:rPr lang="el-GR" sz="2000" b="1" dirty="0"/>
                        <a:t>ΠΑΡΑΤΗΡΗΣΕΙΣ</a:t>
                      </a:r>
                      <a:endParaRPr lang="el-GR" sz="2000" b="1"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dirty="0"/>
                        <a:t>1</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Βορείων Τζουμέρκων</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a:t>2</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Δωδώνης</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a:t>3</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a:t>Ζαγορίου</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a:t>4</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Ζίτσας</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a:t>5</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Ιωαννιτών</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 εκτός της Δημοτικής Κοινότητας Ιωαννιτών</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a:t>6</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Κόνιτσας</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a:t>7</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a:t>Μετσόβου</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a:t>8</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a:t>Πωγωνίου</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dirty="0"/>
                        <a:t>9</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Ηγουμενίτσας</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dirty="0"/>
                        <a:t>10</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a:t>Σουλίου</a:t>
                      </a:r>
                      <a:endParaRPr lang="el-GR" sz="200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r h="324000">
                <a:tc>
                  <a:txBody>
                    <a:bodyPr/>
                    <a:lstStyle/>
                    <a:p>
                      <a:pPr algn="ctr">
                        <a:lnSpc>
                          <a:spcPct val="100000"/>
                        </a:lnSpc>
                        <a:spcAft>
                          <a:spcPts val="0"/>
                        </a:spcAft>
                      </a:pPr>
                      <a:r>
                        <a:rPr lang="el-GR" sz="2000" dirty="0"/>
                        <a:t>11</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Φιλιατών</a:t>
                      </a:r>
                      <a:endParaRPr lang="el-GR" sz="2000" dirty="0">
                        <a:latin typeface="Calibri"/>
                        <a:ea typeface="Calibri"/>
                        <a:cs typeface="Times New Roman"/>
                      </a:endParaRPr>
                    </a:p>
                  </a:txBody>
                  <a:tcPr marL="68580" marR="68580" marT="0" marB="0" anchor="ctr"/>
                </a:tc>
                <a:tc>
                  <a:txBody>
                    <a:bodyPr/>
                    <a:lstStyle/>
                    <a:p>
                      <a:pPr algn="ctr">
                        <a:lnSpc>
                          <a:spcPct val="100000"/>
                        </a:lnSpc>
                        <a:spcAft>
                          <a:spcPts val="0"/>
                        </a:spcAft>
                      </a:pPr>
                      <a:r>
                        <a:rPr lang="el-GR" sz="2000" dirty="0"/>
                        <a:t>Όλος ο Δήμος</a:t>
                      </a:r>
                      <a:endParaRPr lang="el-GR" sz="2000" dirty="0">
                        <a:latin typeface="Calibri"/>
                        <a:ea typeface="Calibri"/>
                        <a:cs typeface="Times New Roman"/>
                      </a:endParaRPr>
                    </a:p>
                  </a:txBody>
                  <a:tcPr marL="68580" marR="68580" marT="0" marB="0" anchor="ctr"/>
                </a:tc>
              </a:tr>
            </a:tbl>
          </a:graphicData>
        </a:graphic>
      </p:graphicFrame>
      <p:sp>
        <p:nvSpPr>
          <p:cNvPr id="9" name="8 - Ορθογώνιο"/>
          <p:cNvSpPr/>
          <p:nvPr/>
        </p:nvSpPr>
        <p:spPr>
          <a:xfrm>
            <a:off x="539750" y="5661025"/>
            <a:ext cx="8353425" cy="431800"/>
          </a:xfrm>
          <a:prstGeom prst="rect">
            <a:avLst/>
          </a:prstGeom>
          <a:solidFill>
            <a:schemeClr val="accent2">
              <a:lumMod val="40000"/>
              <a:lumOff val="60000"/>
            </a:schemeClr>
          </a:solidFill>
          <a:ln>
            <a:solidFill>
              <a:srgbClr val="769D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l-GR" sz="2000" b="1" u="sng" dirty="0">
                <a:solidFill>
                  <a:schemeClr val="tx1"/>
                </a:solidFill>
                <a:ea typeface="Calibri" pitchFamily="34" charset="0"/>
                <a:cs typeface="Times New Roman" pitchFamily="18" charset="0"/>
              </a:rPr>
              <a:t>Πληθυσμός: 145.914</a:t>
            </a:r>
            <a:endParaRPr lang="el-GR" sz="3600" b="1" dirty="0">
              <a:solidFill>
                <a:schemeClr val="tx1"/>
              </a:solidFill>
              <a:latin typeface="Arial" pitchFamily="34" charset="0"/>
              <a:cs typeface="Arial" pitchFamily="34" charset="0"/>
            </a:endParaRPr>
          </a:p>
        </p:txBody>
      </p:sp>
      <p:pic>
        <p:nvPicPr>
          <p:cNvPr id="17467" name="Εικόνα 9"/>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1746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277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65100" y="153988"/>
            <a:ext cx="8813800"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graphicFrame>
        <p:nvGraphicFramePr>
          <p:cNvPr id="11" name="Πίνακας 10"/>
          <p:cNvGraphicFramePr>
            <a:graphicFrameLocks noGrp="1"/>
          </p:cNvGraphicFramePr>
          <p:nvPr/>
        </p:nvGraphicFramePr>
        <p:xfrm>
          <a:off x="0" y="696913"/>
          <a:ext cx="9144000" cy="4895850"/>
        </p:xfrm>
        <a:graphic>
          <a:graphicData uri="http://schemas.openxmlformats.org/drawingml/2006/table">
            <a:tbl>
              <a:tblPr firstRow="1" bandRow="1">
                <a:tableStyleId>{7DF18680-E054-41AD-8BC1-D1AEF772440D}</a:tableStyleId>
              </a:tblPr>
              <a:tblGrid>
                <a:gridCol w="2123728">
                  <a:extLst>
                    <a:ext uri="{9D8B030D-6E8A-4147-A177-3AD203B41FA5}"/>
                  </a:extLst>
                </a:gridCol>
                <a:gridCol w="7020272">
                  <a:extLst>
                    <a:ext uri="{9D8B030D-6E8A-4147-A177-3AD203B41FA5}"/>
                  </a:extLst>
                </a:gridCol>
              </a:tblGrid>
              <a:tr h="469364">
                <a:tc gridSpan="2">
                  <a:txBody>
                    <a:bodyPr/>
                    <a:lstStyle/>
                    <a:p>
                      <a:pPr algn="ctr">
                        <a:lnSpc>
                          <a:spcPct val="100000"/>
                        </a:lnSpc>
                      </a:pPr>
                      <a:r>
                        <a:rPr lang="el-GR" sz="2800" dirty="0" smtClean="0"/>
                        <a:t>19.2.2.5</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565234">
                <a:tc>
                  <a:txBody>
                    <a:bodyPr/>
                    <a:lstStyle/>
                    <a:p>
                      <a:r>
                        <a:rPr lang="el-GR" b="1" dirty="0"/>
                        <a:t>Δικαιούχοι</a:t>
                      </a:r>
                    </a:p>
                  </a:txBody>
                  <a:tcPr/>
                </a:tc>
                <a:tc>
                  <a:txBody>
                    <a:bodyPr/>
                    <a:lstStyle/>
                    <a:p>
                      <a:pPr algn="just"/>
                      <a:r>
                        <a:rPr lang="el-GR" dirty="0" smtClean="0"/>
                        <a:t>Φυσικά ή Νομικά πρόσωπα που συνιστούν πολύ μικρές και μικρές επιχειρήσεις.</a:t>
                      </a:r>
                      <a:endParaRPr lang="el-GR" dirty="0"/>
                    </a:p>
                  </a:txBody>
                  <a:tcPr/>
                </a:tc>
                <a:extLst>
                  <a:ext uri="{0D108BD9-81ED-4DB2-BD59-A6C34878D82A}"/>
                </a:extLst>
              </a:tr>
              <a:tr h="322991">
                <a:tc>
                  <a:txBody>
                    <a:bodyPr/>
                    <a:lstStyle/>
                    <a:p>
                      <a:r>
                        <a:rPr lang="el-GR" b="1" dirty="0"/>
                        <a:t>Περιοχή εφαρμογής</a:t>
                      </a:r>
                    </a:p>
                  </a:txBody>
                  <a:tcPr/>
                </a:tc>
                <a:tc>
                  <a:txBody>
                    <a:bodyPr/>
                    <a:lstStyle/>
                    <a:p>
                      <a:r>
                        <a:rPr lang="el-GR" sz="1600" b="1" u="none" dirty="0" smtClean="0"/>
                        <a:t>Εκσυγχρονισμός</a:t>
                      </a:r>
                      <a:r>
                        <a:rPr lang="en-US" sz="1600" b="1" u="none" baseline="0" dirty="0" smtClean="0"/>
                        <a:t> &amp; </a:t>
                      </a:r>
                      <a:r>
                        <a:rPr lang="el-GR" sz="1600" b="1" u="none" dirty="0" smtClean="0"/>
                        <a:t>επέκταση μονάδων</a:t>
                      </a:r>
                      <a:r>
                        <a:rPr lang="el-GR" sz="1600" b="1" dirty="0" smtClean="0"/>
                        <a:t>: </a:t>
                      </a:r>
                      <a:r>
                        <a:rPr lang="el-GR" sz="1600" dirty="0" smtClean="0"/>
                        <a:t>Το σύνολο της περιοχής παρέμβασης. Αφορά τους ΚΑΔ της 19.2.3.5</a:t>
                      </a:r>
                      <a:endParaRPr lang="el-GR" sz="1600" dirty="0"/>
                    </a:p>
                  </a:txBody>
                  <a:tcPr/>
                </a:tc>
                <a:extLst>
                  <a:ext uri="{0D108BD9-81ED-4DB2-BD59-A6C34878D82A}"/>
                </a:extLst>
              </a:tr>
              <a:tr h="2579281">
                <a:tc>
                  <a:txBody>
                    <a:bodyPr/>
                    <a:lstStyle/>
                    <a:p>
                      <a:r>
                        <a:rPr lang="el-GR" b="1" dirty="0"/>
                        <a:t>Ενδεικτικές </a:t>
                      </a:r>
                    </a:p>
                    <a:p>
                      <a:r>
                        <a:rPr lang="el-GR" b="1" dirty="0"/>
                        <a:t>Ενέργειες</a:t>
                      </a:r>
                      <a:r>
                        <a:rPr lang="el-GR" b="1" baseline="0" dirty="0"/>
                        <a:t> </a:t>
                      </a:r>
                      <a:endParaRPr lang="el-GR" b="1" dirty="0"/>
                    </a:p>
                    <a:p>
                      <a:pPr marL="0" marR="0" indent="0" algn="l" defTabSz="914400" rtl="0" eaLnBrk="1" fontAlgn="auto" latinLnBrk="0" hangingPunct="1">
                        <a:lnSpc>
                          <a:spcPct val="100000"/>
                        </a:lnSpc>
                        <a:spcBef>
                          <a:spcPts val="0"/>
                        </a:spcBef>
                        <a:spcAft>
                          <a:spcPts val="0"/>
                        </a:spcAft>
                        <a:buClrTx/>
                        <a:buSzTx/>
                        <a:buFontTx/>
                        <a:buNone/>
                        <a:tabLst/>
                        <a:defRPr/>
                      </a:pPr>
                      <a:r>
                        <a:rPr lang="el-GR" b="1" baseline="0" dirty="0" smtClean="0">
                          <a:solidFill>
                            <a:schemeClr val="accent6">
                              <a:lumMod val="75000"/>
                            </a:schemeClr>
                          </a:solidFill>
                        </a:rPr>
                        <a:t>Σύμφωνα με τους ΚΑΔ της Πρόσκλησης</a:t>
                      </a:r>
                      <a:endParaRPr lang="el-GR" b="1" dirty="0" smtClean="0">
                        <a:solidFill>
                          <a:schemeClr val="accent6">
                            <a:lumMod val="75000"/>
                          </a:schemeClr>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Η δράση περιλαμβάνει την ενίσχυση </a:t>
                      </a:r>
                      <a:r>
                        <a:rPr lang="el-GR" sz="1600" b="1" kern="1200" dirty="0" smtClean="0">
                          <a:solidFill>
                            <a:schemeClr val="dk1"/>
                          </a:solidFill>
                          <a:effectLst/>
                          <a:latin typeface="+mn-lt"/>
                          <a:ea typeface="+mn-ea"/>
                          <a:cs typeface="+mn-cs"/>
                        </a:rPr>
                        <a:t>εκσυγχρονισμού και επέκτασης  επιχειρήσεων</a:t>
                      </a:r>
                      <a:r>
                        <a:rPr lang="el-GR" sz="1600" kern="1200" dirty="0" smtClean="0">
                          <a:solidFill>
                            <a:schemeClr val="dk1"/>
                          </a:solidFill>
                          <a:effectLst/>
                          <a:latin typeface="+mn-lt"/>
                          <a:ea typeface="+mn-ea"/>
                          <a:cs typeface="+mn-cs"/>
                        </a:rPr>
                        <a:t>, που παρέχουν υπηρεσίες για την κάλυψη αναγκών του τοπικού πληθυσμού της περιοχής παρέμβασης καθώς και των επισκεπτών της όπως </a:t>
                      </a:r>
                      <a:r>
                        <a:rPr lang="el-GR" sz="1600" u="sng" kern="1200" dirty="0" smtClean="0">
                          <a:solidFill>
                            <a:schemeClr val="dk1"/>
                          </a:solidFill>
                          <a:effectLst/>
                          <a:latin typeface="+mn-lt"/>
                          <a:ea typeface="+mn-ea"/>
                          <a:cs typeface="+mn-cs"/>
                        </a:rPr>
                        <a:t>υπηρεσίες φυσικής ευεξίας, δραστηριοτήτων αναψυχής σε υπαίθριους χώρους, καλλιτεχνική και λογοτεχνική δημιουργία και έκφραση, αίθουσες θεαμάτων, κομμωτήρια, παιδότοποι, αθλητικές εγκαταστάσεις όπως γήπεδα 5Χ5, γυμναστήρια, συνεργεία και πλυντήρια αυτοκινήτων κ.α.</a:t>
                      </a:r>
                    </a:p>
                    <a:p>
                      <a:pPr marL="0" marR="0" indent="0" algn="just" defTabSz="914400" rtl="0" eaLnBrk="1" fontAlgn="auto" latinLnBrk="0" hangingPunct="1">
                        <a:lnSpc>
                          <a:spcPct val="100000"/>
                        </a:lnSpc>
                        <a:spcBef>
                          <a:spcPts val="0"/>
                        </a:spcBef>
                        <a:spcAft>
                          <a:spcPts val="0"/>
                        </a:spcAft>
                        <a:buClrTx/>
                        <a:buSzTx/>
                        <a:buFontTx/>
                        <a:buNone/>
                        <a:tabLst/>
                        <a:defRPr/>
                      </a:pPr>
                      <a:endParaRPr lang="el-GR" sz="16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l-GR" sz="1600" dirty="0" smtClean="0"/>
                        <a:t>Ενισχύεται ο </a:t>
                      </a:r>
                      <a:r>
                        <a:rPr lang="el-GR" sz="1600" b="1" u="none" dirty="0" smtClean="0"/>
                        <a:t>Εκσυγχρονισμός</a:t>
                      </a:r>
                      <a:r>
                        <a:rPr lang="en-US" sz="1600" b="1" u="none" baseline="0" dirty="0" smtClean="0"/>
                        <a:t> &amp; </a:t>
                      </a:r>
                      <a:r>
                        <a:rPr lang="el-GR" sz="1600" b="1" u="none" baseline="0" dirty="0" smtClean="0"/>
                        <a:t>η </a:t>
                      </a:r>
                      <a:r>
                        <a:rPr lang="el-GR" sz="1600" b="1" u="none" dirty="0" smtClean="0"/>
                        <a:t>επέκταση μονάδων </a:t>
                      </a:r>
                      <a:r>
                        <a:rPr lang="el-GR" sz="1600" b="1" dirty="0" smtClean="0"/>
                        <a:t>των</a:t>
                      </a:r>
                      <a:r>
                        <a:rPr lang="el-GR" sz="1600" dirty="0" smtClean="0"/>
                        <a:t> ΚΑΔ της </a:t>
                      </a:r>
                      <a:r>
                        <a:rPr lang="el-GR" sz="1600" dirty="0" err="1" smtClean="0"/>
                        <a:t>υποδράσης</a:t>
                      </a:r>
                      <a:r>
                        <a:rPr lang="el-GR" sz="1600" dirty="0" smtClean="0"/>
                        <a:t> 19.2.3.5</a:t>
                      </a:r>
                      <a:r>
                        <a:rPr lang="el-GR" sz="1600" baseline="0" dirty="0" smtClean="0"/>
                        <a:t>. </a:t>
                      </a:r>
                      <a:endParaRPr lang="el-GR" sz="1600" dirty="0" smtClean="0"/>
                    </a:p>
                  </a:txBody>
                  <a:tcPr/>
                </a:tc>
                <a:extLst>
                  <a:ext uri="{0D108BD9-81ED-4DB2-BD59-A6C34878D82A}"/>
                </a:extLst>
              </a:tr>
              <a:tr h="565234">
                <a:tc>
                  <a:txBody>
                    <a:bodyPr/>
                    <a:lstStyle/>
                    <a:p>
                      <a:pPr defTabSz="828000"/>
                      <a:r>
                        <a:rPr lang="el-GR" b="1" dirty="0"/>
                        <a:t>Ένταση Ενίσχυσης</a:t>
                      </a:r>
                    </a:p>
                  </a:txBody>
                  <a:tcPr/>
                </a:tc>
                <a:tc>
                  <a:txBody>
                    <a:bodyPr/>
                    <a:lstStyle/>
                    <a:p>
                      <a:pPr defTabSz="828000"/>
                      <a:r>
                        <a:rPr lang="en-US" sz="1600" b="1" kern="1200" dirty="0" smtClean="0">
                          <a:solidFill>
                            <a:srgbClr val="FF0000"/>
                          </a:solidFill>
                          <a:effectLst/>
                        </a:rPr>
                        <a:t>65</a:t>
                      </a:r>
                      <a:r>
                        <a:rPr lang="el-GR" sz="1600" b="1" kern="1200" dirty="0" smtClean="0">
                          <a:solidFill>
                            <a:srgbClr val="FF0000"/>
                          </a:solidFill>
                          <a:effectLst/>
                        </a:rPr>
                        <a:t>%</a:t>
                      </a:r>
                      <a:r>
                        <a:rPr lang="el-GR" sz="1600" b="1" kern="1200" dirty="0" smtClean="0">
                          <a:effectLst/>
                        </a:rPr>
                        <a:t> </a:t>
                      </a:r>
                      <a:r>
                        <a:rPr lang="el-GR" sz="1600" kern="1200" dirty="0" smtClean="0">
                          <a:effectLst/>
                        </a:rPr>
                        <a:t>των επιλέξιμων δαπανών</a:t>
                      </a:r>
                      <a:r>
                        <a:rPr lang="el-GR" sz="1600" kern="1200" baseline="0" dirty="0" smtClean="0">
                          <a:effectLst/>
                        </a:rPr>
                        <a:t> με εφαρμογή </a:t>
                      </a:r>
                      <a:r>
                        <a:rPr lang="el-GR" sz="1600" kern="1200" dirty="0" smtClean="0">
                          <a:solidFill>
                            <a:schemeClr val="dk1"/>
                          </a:solidFill>
                          <a:effectLst/>
                          <a:latin typeface="+mn-lt"/>
                          <a:ea typeface="+mn-ea"/>
                          <a:cs typeface="+mn-cs"/>
                        </a:rPr>
                        <a:t>Κανονισμού </a:t>
                      </a:r>
                      <a:r>
                        <a:rPr lang="en-US" sz="1600" kern="1200" dirty="0" smtClean="0">
                          <a:solidFill>
                            <a:schemeClr val="dk1"/>
                          </a:solidFill>
                          <a:effectLst/>
                          <a:latin typeface="+mn-lt"/>
                          <a:ea typeface="+mn-ea"/>
                          <a:cs typeface="+mn-cs"/>
                        </a:rPr>
                        <a:t>de </a:t>
                      </a:r>
                      <a:r>
                        <a:rPr lang="en-US" sz="1600" kern="1200" dirty="0" err="1" smtClean="0">
                          <a:solidFill>
                            <a:schemeClr val="dk1"/>
                          </a:solidFill>
                          <a:effectLst/>
                          <a:latin typeface="+mn-lt"/>
                          <a:ea typeface="+mn-ea"/>
                          <a:cs typeface="+mn-cs"/>
                        </a:rPr>
                        <a:t>minimis</a:t>
                      </a:r>
                      <a:r>
                        <a:rPr lang="el-GR" sz="1600" kern="1200" dirty="0" smtClean="0">
                          <a:solidFill>
                            <a:schemeClr val="dk1"/>
                          </a:solidFill>
                          <a:effectLst/>
                          <a:latin typeface="+mn-lt"/>
                          <a:ea typeface="+mn-ea"/>
                          <a:cs typeface="+mn-cs"/>
                        </a:rPr>
                        <a:t> 1407/2013 (200.000,00 ανά τριετία ανά δικαιούχο).</a:t>
                      </a:r>
                      <a:endParaRPr lang="el-GR" sz="1600" b="1" dirty="0">
                        <a:solidFill>
                          <a:schemeClr val="tx1"/>
                        </a:solidFill>
                      </a:endParaRPr>
                    </a:p>
                  </a:txBody>
                  <a:tcPr/>
                </a:tc>
                <a:extLst>
                  <a:ext uri="{0D108BD9-81ED-4DB2-BD59-A6C34878D82A}"/>
                </a:extLst>
              </a:tr>
            </a:tbl>
          </a:graphicData>
        </a:graphic>
      </p:graphicFrame>
      <p:pic>
        <p:nvPicPr>
          <p:cNvPr id="32791"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32792"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608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534987"/>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15875" y="908050"/>
            <a:ext cx="9337675" cy="893763"/>
          </a:xfrm>
          <a:prstGeom prst="rect">
            <a:avLst/>
          </a:prstGeom>
          <a:noFill/>
        </p:spPr>
        <p:txBody>
          <a:bodyPr>
            <a:spAutoFit/>
          </a:bodyPr>
          <a:lstStyle/>
          <a:p>
            <a:pPr algn="ctr" fontAlgn="auto">
              <a:spcBef>
                <a:spcPts val="0"/>
              </a:spcBef>
              <a:spcAft>
                <a:spcPts val="0"/>
              </a:spcAft>
              <a:defRPr/>
            </a:pPr>
            <a:r>
              <a:rPr lang="el-GR" sz="2600" b="1" dirty="0">
                <a:solidFill>
                  <a:srgbClr val="FFC000">
                    <a:lumMod val="75000"/>
                  </a:srgbClr>
                </a:solidFill>
                <a:latin typeface="+mn-lt"/>
                <a:cs typeface="+mn-cs"/>
              </a:rPr>
              <a:t>19.2.6.2</a:t>
            </a:r>
            <a:r>
              <a:rPr lang="en-US" sz="2600" b="1" dirty="0">
                <a:solidFill>
                  <a:srgbClr val="FFC000">
                    <a:lumMod val="75000"/>
                  </a:srgbClr>
                </a:solidFill>
                <a:latin typeface="+mn-lt"/>
                <a:cs typeface="+mn-cs"/>
              </a:rPr>
              <a:t>:</a:t>
            </a:r>
            <a:r>
              <a:rPr lang="el-GR" sz="2600" b="1" dirty="0">
                <a:solidFill>
                  <a:srgbClr val="FFC000">
                    <a:lumMod val="75000"/>
                  </a:srgbClr>
                </a:solidFill>
                <a:latin typeface="+mn-lt"/>
                <a:cs typeface="+mn-cs"/>
              </a:rPr>
              <a:t> </a:t>
            </a:r>
            <a:r>
              <a:rPr lang="el-GR" sz="2400" b="1" dirty="0">
                <a:solidFill>
                  <a:srgbClr val="5B9BD5">
                    <a:lumMod val="50000"/>
                  </a:srgbClr>
                </a:solidFill>
                <a:latin typeface="+mn-lt"/>
                <a:cs typeface="+mn-cs"/>
              </a:rPr>
              <a:t>Επενδύσεις σε δασοκομικές τεχνολογίες και στην επεξεργασία, κινητοποίηση και εμπορία δασικών προϊόντων</a:t>
            </a:r>
            <a:r>
              <a:rPr lang="el-GR" sz="2600" b="1" dirty="0">
                <a:solidFill>
                  <a:schemeClr val="accent1">
                    <a:lumMod val="50000"/>
                  </a:schemeClr>
                </a:solidFill>
                <a:latin typeface="+mn-lt"/>
                <a:cs typeface="+mn-cs"/>
              </a:rPr>
              <a:t>.</a:t>
            </a:r>
          </a:p>
        </p:txBody>
      </p:sp>
      <p:pic>
        <p:nvPicPr>
          <p:cNvPr id="46085" name="Εικόνα 13"/>
          <p:cNvPicPr>
            <a:picLocks noChangeAspect="1"/>
          </p:cNvPicPr>
          <p:nvPr/>
        </p:nvPicPr>
        <p:blipFill>
          <a:blip r:embed="rId3" cstate="print"/>
          <a:srcRect/>
          <a:stretch>
            <a:fillRect/>
          </a:stretch>
        </p:blipFill>
        <p:spPr bwMode="auto">
          <a:xfrm>
            <a:off x="800100" y="6211888"/>
            <a:ext cx="6132513" cy="609600"/>
          </a:xfrm>
          <a:prstGeom prst="rect">
            <a:avLst/>
          </a:prstGeom>
          <a:noFill/>
          <a:ln w="9525">
            <a:noFill/>
            <a:miter lim="800000"/>
            <a:headEnd/>
            <a:tailEnd/>
          </a:ln>
        </p:spPr>
      </p:pic>
      <p:pic>
        <p:nvPicPr>
          <p:cNvPr id="46086" name="Εικόνα 3" descr="Εικόνα3.png"/>
          <p:cNvPicPr>
            <a:picLocks noChangeAspect="1" noChangeArrowheads="1"/>
          </p:cNvPicPr>
          <p:nvPr/>
        </p:nvPicPr>
        <p:blipFill>
          <a:blip r:embed="rId4" cstate="print"/>
          <a:srcRect/>
          <a:stretch>
            <a:fillRect/>
          </a:stretch>
        </p:blipFill>
        <p:spPr bwMode="auto">
          <a:xfrm>
            <a:off x="7740650" y="6276975"/>
            <a:ext cx="1092200" cy="504825"/>
          </a:xfrm>
          <a:prstGeom prst="rect">
            <a:avLst/>
          </a:prstGeom>
          <a:noFill/>
          <a:ln w="9525">
            <a:noFill/>
            <a:miter lim="800000"/>
            <a:headEnd/>
            <a:tailEnd/>
          </a:ln>
        </p:spPr>
      </p:pic>
      <p:pic>
        <p:nvPicPr>
          <p:cNvPr id="46087" name="Picture 2" descr="C:\Users\ADMIN\Desktop\images (1).jpg"/>
          <p:cNvPicPr>
            <a:picLocks noChangeAspect="1" noChangeArrowheads="1"/>
          </p:cNvPicPr>
          <p:nvPr/>
        </p:nvPicPr>
        <p:blipFill>
          <a:blip r:embed="rId5" cstate="print"/>
          <a:srcRect/>
          <a:stretch>
            <a:fillRect/>
          </a:stretch>
        </p:blipFill>
        <p:spPr bwMode="auto">
          <a:xfrm>
            <a:off x="200025" y="2205038"/>
            <a:ext cx="2914650" cy="1889125"/>
          </a:xfrm>
          <a:prstGeom prst="rect">
            <a:avLst/>
          </a:prstGeom>
          <a:noFill/>
          <a:ln w="9525">
            <a:noFill/>
            <a:miter lim="800000"/>
            <a:headEnd/>
            <a:tailEnd/>
          </a:ln>
        </p:spPr>
      </p:pic>
      <p:pic>
        <p:nvPicPr>
          <p:cNvPr id="46088" name="Picture 3"/>
          <p:cNvPicPr>
            <a:picLocks noChangeAspect="1" noChangeArrowheads="1"/>
          </p:cNvPicPr>
          <p:nvPr/>
        </p:nvPicPr>
        <p:blipFill>
          <a:blip r:embed="rId6" cstate="print"/>
          <a:srcRect/>
          <a:stretch>
            <a:fillRect/>
          </a:stretch>
        </p:blipFill>
        <p:spPr bwMode="auto">
          <a:xfrm>
            <a:off x="3492500" y="2205038"/>
            <a:ext cx="2374900" cy="1889125"/>
          </a:xfrm>
          <a:prstGeom prst="rect">
            <a:avLst/>
          </a:prstGeom>
          <a:noFill/>
          <a:ln w="9525">
            <a:noFill/>
            <a:miter lim="800000"/>
            <a:headEnd/>
            <a:tailEnd/>
          </a:ln>
        </p:spPr>
      </p:pic>
      <p:pic>
        <p:nvPicPr>
          <p:cNvPr id="46089" name="Picture 4"/>
          <p:cNvPicPr>
            <a:picLocks noChangeAspect="1" noChangeArrowheads="1"/>
          </p:cNvPicPr>
          <p:nvPr/>
        </p:nvPicPr>
        <p:blipFill>
          <a:blip r:embed="rId7" cstate="print"/>
          <a:srcRect/>
          <a:stretch>
            <a:fillRect/>
          </a:stretch>
        </p:blipFill>
        <p:spPr bwMode="auto">
          <a:xfrm>
            <a:off x="6203950" y="2205038"/>
            <a:ext cx="2471738" cy="1889125"/>
          </a:xfrm>
          <a:prstGeom prst="rect">
            <a:avLst/>
          </a:prstGeom>
          <a:noFill/>
          <a:ln w="9525">
            <a:noFill/>
            <a:miter lim="800000"/>
            <a:headEnd/>
            <a:tailEnd/>
          </a:ln>
        </p:spPr>
      </p:pic>
      <p:pic>
        <p:nvPicPr>
          <p:cNvPr id="46090" name="Picture 5"/>
          <p:cNvPicPr>
            <a:picLocks noChangeAspect="1" noChangeArrowheads="1"/>
          </p:cNvPicPr>
          <p:nvPr/>
        </p:nvPicPr>
        <p:blipFill>
          <a:blip r:embed="rId8" cstate="print"/>
          <a:srcRect/>
          <a:stretch>
            <a:fillRect/>
          </a:stretch>
        </p:blipFill>
        <p:spPr bwMode="auto">
          <a:xfrm>
            <a:off x="200025" y="4291013"/>
            <a:ext cx="2914650" cy="1827212"/>
          </a:xfrm>
          <a:prstGeom prst="rect">
            <a:avLst/>
          </a:prstGeom>
          <a:noFill/>
          <a:ln w="9525">
            <a:noFill/>
            <a:miter lim="800000"/>
            <a:headEnd/>
            <a:tailEnd/>
          </a:ln>
        </p:spPr>
      </p:pic>
      <p:pic>
        <p:nvPicPr>
          <p:cNvPr id="46091" name="Picture 7"/>
          <p:cNvPicPr>
            <a:picLocks noChangeAspect="1" noChangeArrowheads="1"/>
          </p:cNvPicPr>
          <p:nvPr/>
        </p:nvPicPr>
        <p:blipFill>
          <a:blip r:embed="rId9" cstate="print"/>
          <a:srcRect/>
          <a:stretch>
            <a:fillRect/>
          </a:stretch>
        </p:blipFill>
        <p:spPr bwMode="auto">
          <a:xfrm>
            <a:off x="6203950" y="4279900"/>
            <a:ext cx="2471738" cy="1835150"/>
          </a:xfrm>
          <a:prstGeom prst="rect">
            <a:avLst/>
          </a:prstGeom>
          <a:noFill/>
          <a:ln w="9525">
            <a:noFill/>
            <a:miter lim="800000"/>
            <a:headEnd/>
            <a:tailEnd/>
          </a:ln>
        </p:spPr>
      </p:pic>
      <p:pic>
        <p:nvPicPr>
          <p:cNvPr id="46092" name="Picture 2" descr="\\KARAKOSTA-PC\public\CLLD_LEADER_\ΕΜΨΥΧΩΣΗ_CLLD_LEADER\ΓΙΑ ΠΑΡΟΥΣΙΑΣΗ_23_5_2019\P1010440.JPG"/>
          <p:cNvPicPr>
            <a:picLocks noChangeAspect="1" noChangeArrowheads="1"/>
          </p:cNvPicPr>
          <p:nvPr/>
        </p:nvPicPr>
        <p:blipFill>
          <a:blip r:embed="rId10" cstate="print"/>
          <a:srcRect/>
          <a:stretch>
            <a:fillRect/>
          </a:stretch>
        </p:blipFill>
        <p:spPr bwMode="auto">
          <a:xfrm>
            <a:off x="3370263" y="4302125"/>
            <a:ext cx="2563812" cy="181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813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pic>
        <p:nvPicPr>
          <p:cNvPr id="48131" name="Εικόνα 3"/>
          <p:cNvPicPr>
            <a:picLocks noChangeAspect="1"/>
          </p:cNvPicPr>
          <p:nvPr/>
        </p:nvPicPr>
        <p:blipFill>
          <a:blip r:embed="rId2" cstate="print"/>
          <a:srcRect/>
          <a:stretch>
            <a:fillRect/>
          </a:stretch>
        </p:blipFill>
        <p:spPr bwMode="auto">
          <a:xfrm>
            <a:off x="8020050" y="5926138"/>
            <a:ext cx="1003300" cy="849312"/>
          </a:xfrm>
          <a:prstGeom prst="rect">
            <a:avLst/>
          </a:prstGeom>
          <a:noFill/>
          <a:ln w="9525">
            <a:noFill/>
            <a:miter lim="800000"/>
            <a:headEnd/>
            <a:tailEnd/>
          </a:ln>
        </p:spPr>
      </p:pic>
      <p:sp>
        <p:nvSpPr>
          <p:cNvPr id="8" name="Titel 3"/>
          <p:cNvSpPr txBox="1">
            <a:spLocks/>
          </p:cNvSpPr>
          <p:nvPr/>
        </p:nvSpPr>
        <p:spPr>
          <a:xfrm>
            <a:off x="201613" y="-46038"/>
            <a:ext cx="8812212" cy="72707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pic>
        <p:nvPicPr>
          <p:cNvPr id="48133" name="Εικόνα 9"/>
          <p:cNvPicPr>
            <a:picLocks noChangeAspect="1"/>
          </p:cNvPicPr>
          <p:nvPr/>
        </p:nvPicPr>
        <p:blipFill>
          <a:blip r:embed="rId3"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20638" y="549275"/>
          <a:ext cx="9021762" cy="6119813"/>
        </p:xfrm>
        <a:graphic>
          <a:graphicData uri="http://schemas.openxmlformats.org/drawingml/2006/table">
            <a:tbl>
              <a:tblPr firstRow="1" bandRow="1">
                <a:tableStyleId>{7DF18680-E054-41AD-8BC1-D1AEF772440D}</a:tableStyleId>
              </a:tblPr>
              <a:tblGrid>
                <a:gridCol w="2049780">
                  <a:extLst>
                    <a:ext uri="{9D8B030D-6E8A-4147-A177-3AD203B41FA5}"/>
                  </a:extLst>
                </a:gridCol>
                <a:gridCol w="6972300">
                  <a:extLst>
                    <a:ext uri="{9D8B030D-6E8A-4147-A177-3AD203B41FA5}"/>
                  </a:extLst>
                </a:gridCol>
              </a:tblGrid>
              <a:tr h="374144">
                <a:tc gridSpan="2">
                  <a:txBody>
                    <a:bodyPr/>
                    <a:lstStyle/>
                    <a:p>
                      <a:pPr algn="ctr">
                        <a:lnSpc>
                          <a:spcPct val="100000"/>
                        </a:lnSpc>
                      </a:pPr>
                      <a:r>
                        <a:rPr lang="el-GR" sz="2800" dirty="0" smtClean="0"/>
                        <a:t>19.2.6.2</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368947">
                <a:tc>
                  <a:txBody>
                    <a:bodyPr/>
                    <a:lstStyle/>
                    <a:p>
                      <a:r>
                        <a:rPr lang="el-GR" sz="1600" b="1" dirty="0"/>
                        <a:t>Δικαιούχοι</a:t>
                      </a:r>
                    </a:p>
                  </a:txBody>
                  <a:tcPr/>
                </a:tc>
                <a:tc>
                  <a:txBody>
                    <a:bodyPr/>
                    <a:lstStyle/>
                    <a:p>
                      <a:pPr algn="just"/>
                      <a:r>
                        <a:rPr lang="el-GR" sz="1600" kern="1200" dirty="0" smtClean="0">
                          <a:solidFill>
                            <a:schemeClr val="dk1"/>
                          </a:solidFill>
                          <a:effectLst/>
                          <a:latin typeface="+mn-lt"/>
                          <a:ea typeface="+mn-ea"/>
                          <a:cs typeface="+mn-cs"/>
                        </a:rPr>
                        <a:t>Δήμοι και οι ενώσεις τους, Ιδιώτες διαχειριστές δασικής γης, Φυσικά ή Νομικά πρόσωπα που συνιστούν πολύ μικρές και μικρές επιχειρήσεις.</a:t>
                      </a:r>
                      <a:endParaRPr lang="el-GR" sz="1600" kern="1200" dirty="0">
                        <a:solidFill>
                          <a:schemeClr val="dk1"/>
                        </a:solidFill>
                        <a:effectLst/>
                        <a:latin typeface="+mn-lt"/>
                        <a:ea typeface="+mn-ea"/>
                        <a:cs typeface="+mn-cs"/>
                      </a:endParaRPr>
                    </a:p>
                  </a:txBody>
                  <a:tcPr/>
                </a:tc>
                <a:extLst>
                  <a:ext uri="{0D108BD9-81ED-4DB2-BD59-A6C34878D82A}"/>
                </a:extLst>
              </a:tr>
              <a:tr h="358582">
                <a:tc>
                  <a:txBody>
                    <a:bodyPr/>
                    <a:lstStyle/>
                    <a:p>
                      <a:r>
                        <a:rPr lang="el-GR" sz="1600" b="1" dirty="0"/>
                        <a:t>Περιοχή εφαρμογής</a:t>
                      </a:r>
                    </a:p>
                  </a:txBody>
                  <a:tcPr/>
                </a:tc>
                <a:tc>
                  <a:txBody>
                    <a:bodyPr/>
                    <a:lstStyle/>
                    <a:p>
                      <a:r>
                        <a:rPr lang="el-GR" sz="1600" b="1" u="none" dirty="0" smtClean="0"/>
                        <a:t>Ίδρυση, εκσυγχρονισμός, επέκταση</a:t>
                      </a:r>
                      <a:r>
                        <a:rPr lang="el-GR" sz="1600" b="1" u="none" baseline="0" dirty="0" smtClean="0"/>
                        <a:t> </a:t>
                      </a:r>
                      <a:r>
                        <a:rPr lang="el-GR" sz="1600" b="1" u="none" dirty="0" smtClean="0"/>
                        <a:t>μονάδων</a:t>
                      </a:r>
                      <a:r>
                        <a:rPr lang="el-GR" sz="1600" b="1" dirty="0" smtClean="0"/>
                        <a:t>: </a:t>
                      </a:r>
                      <a:r>
                        <a:rPr lang="el-GR" sz="1600" dirty="0" smtClean="0"/>
                        <a:t>Το σύνολο της περιοχής παρέμβασης.</a:t>
                      </a:r>
                      <a:endParaRPr lang="el-GR" sz="1600" dirty="0"/>
                    </a:p>
                  </a:txBody>
                  <a:tcPr/>
                </a:tc>
                <a:extLst>
                  <a:ext uri="{0D108BD9-81ED-4DB2-BD59-A6C34878D82A}"/>
                </a:extLst>
              </a:tr>
              <a:tr h="3364160">
                <a:tc>
                  <a:txBody>
                    <a:bodyPr/>
                    <a:lstStyle/>
                    <a:p>
                      <a:r>
                        <a:rPr lang="el-GR" sz="1600" b="1" dirty="0"/>
                        <a:t>Ενδεικτικές </a:t>
                      </a:r>
                    </a:p>
                    <a:p>
                      <a:r>
                        <a:rPr lang="el-GR" sz="1600" b="1" dirty="0"/>
                        <a:t>Ενέργειες</a:t>
                      </a:r>
                      <a:r>
                        <a:rPr lang="el-GR" sz="1600" b="1" baseline="0" dirty="0"/>
                        <a:t> </a:t>
                      </a:r>
                      <a:endParaRPr lang="el-GR"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solidFill>
                            <a:schemeClr val="accent6">
                              <a:lumMod val="75000"/>
                            </a:schemeClr>
                          </a:solidFill>
                        </a:rPr>
                        <a:t>Σύμφωνα με τους ΚΑΔ της Πρόσκλησης</a:t>
                      </a:r>
                      <a:endParaRPr lang="el-GR" sz="1600" b="1" dirty="0" smtClean="0">
                        <a:solidFill>
                          <a:schemeClr val="accent6">
                            <a:lumMod val="75000"/>
                          </a:schemeClr>
                        </a:solidFill>
                      </a:endParaRPr>
                    </a:p>
                    <a:p>
                      <a:endParaRPr lang="el-GR" sz="1600" b="1" dirty="0"/>
                    </a:p>
                    <a:p>
                      <a:endParaRPr lang="el-G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effectLst/>
                          <a:latin typeface="+mn-lt"/>
                          <a:ea typeface="+mn-ea"/>
                          <a:cs typeface="+mn-cs"/>
                        </a:rPr>
                        <a:t>Επιχειρήσεις οι οποίες δραστηριοποιούνται στη μεταποίηση και εμπορία των δασοκομικών προϊόντων (παραγωγή </a:t>
                      </a:r>
                      <a:r>
                        <a:rPr lang="el-GR" sz="1600" kern="1200" dirty="0" err="1" smtClean="0">
                          <a:solidFill>
                            <a:schemeClr val="dk1"/>
                          </a:solidFill>
                          <a:effectLst/>
                          <a:latin typeface="+mn-lt"/>
                          <a:ea typeface="+mn-ea"/>
                          <a:cs typeface="+mn-cs"/>
                        </a:rPr>
                        <a:t>pellets</a:t>
                      </a:r>
                      <a:r>
                        <a:rPr lang="el-GR" sz="1600" kern="1200" dirty="0" smtClean="0">
                          <a:solidFill>
                            <a:schemeClr val="dk1"/>
                          </a:solidFill>
                          <a:effectLst/>
                          <a:latin typeface="+mn-lt"/>
                          <a:ea typeface="+mn-ea"/>
                          <a:cs typeface="+mn-cs"/>
                        </a:rPr>
                        <a:t>, </a:t>
                      </a:r>
                      <a:r>
                        <a:rPr lang="el-GR" sz="1600" kern="1200" dirty="0" err="1" smtClean="0">
                          <a:solidFill>
                            <a:schemeClr val="dk1"/>
                          </a:solidFill>
                          <a:effectLst/>
                          <a:latin typeface="+mn-lt"/>
                          <a:ea typeface="+mn-ea"/>
                          <a:cs typeface="+mn-cs"/>
                        </a:rPr>
                        <a:t>πριστής</a:t>
                      </a:r>
                      <a:r>
                        <a:rPr lang="el-GR" sz="1600" kern="1200" dirty="0" smtClean="0">
                          <a:solidFill>
                            <a:schemeClr val="dk1"/>
                          </a:solidFill>
                          <a:effectLst/>
                          <a:latin typeface="+mn-lt"/>
                          <a:ea typeface="+mn-ea"/>
                          <a:cs typeface="+mn-cs"/>
                        </a:rPr>
                        <a:t> ξυλείας, ξυλάνθρακες κλπ).</a:t>
                      </a:r>
                      <a:r>
                        <a:rPr lang="el-GR" sz="1600" kern="1200" dirty="0" smtClean="0">
                          <a:solidFill>
                            <a:schemeClr val="dk1"/>
                          </a:solidFill>
                          <a:latin typeface="+mn-lt"/>
                          <a:ea typeface="+mn-ea"/>
                          <a:cs typeface="+mn-cs"/>
                        </a:rPr>
                        <a:t> Η χρήση ξυλείας ως πρώτης ύλης ή πηγής ενέργειας περιορίζεται σε όλες τις εργασίες εκμετάλλευσης που προηγούνται της βιομηχανικής μεταποίησης και ως εκ τούτου οι επιλέξιμοι ΚΑΔ για την </a:t>
                      </a:r>
                      <a:r>
                        <a:rPr lang="el-GR" sz="1600" kern="1200" dirty="0" err="1" smtClean="0">
                          <a:solidFill>
                            <a:schemeClr val="dk1"/>
                          </a:solidFill>
                          <a:latin typeface="+mn-lt"/>
                          <a:ea typeface="+mn-ea"/>
                          <a:cs typeface="+mn-cs"/>
                        </a:rPr>
                        <a:t>υποδράση</a:t>
                      </a:r>
                      <a:r>
                        <a:rPr lang="el-GR" sz="1600" kern="1200" dirty="0" smtClean="0">
                          <a:solidFill>
                            <a:schemeClr val="dk1"/>
                          </a:solidFill>
                          <a:latin typeface="+mn-lt"/>
                          <a:ea typeface="+mn-ea"/>
                          <a:cs typeface="+mn-cs"/>
                        </a:rPr>
                        <a:t> είναι όλες οι εργασίες πριν τη βιομηχανική μεταποίηση της ξυλείας.</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mn-lt"/>
                          <a:ea typeface="+mn-ea"/>
                          <a:cs typeface="+mn-cs"/>
                        </a:rPr>
                        <a:t> </a:t>
                      </a:r>
                      <a:r>
                        <a:rPr lang="el-GR" sz="1400" i="1" kern="1200" dirty="0" smtClean="0">
                          <a:solidFill>
                            <a:srgbClr val="FF0000"/>
                          </a:solidFill>
                          <a:latin typeface="+mn-lt"/>
                          <a:ea typeface="+mn-ea"/>
                          <a:cs typeface="+mn-cs"/>
                        </a:rPr>
                        <a:t>Η βιομηχανική μεταποίηση της ξυλείας είναι επιλέξιμη βάσει του άρθρου 19 του Καν. (ΕΕ) 1305/2013 (αφορά τις </a:t>
                      </a:r>
                      <a:r>
                        <a:rPr lang="el-GR" sz="1400" i="1" kern="1200" dirty="0" err="1" smtClean="0">
                          <a:solidFill>
                            <a:srgbClr val="FF0000"/>
                          </a:solidFill>
                          <a:latin typeface="+mn-lt"/>
                          <a:ea typeface="+mn-ea"/>
                          <a:cs typeface="+mn-cs"/>
                        </a:rPr>
                        <a:t>υποδράσεις</a:t>
                      </a:r>
                      <a:r>
                        <a:rPr lang="el-GR" sz="1400" i="1" kern="1200" dirty="0" smtClean="0">
                          <a:solidFill>
                            <a:srgbClr val="FF0000"/>
                          </a:solidFill>
                          <a:latin typeface="+mn-lt"/>
                          <a:ea typeface="+mn-ea"/>
                          <a:cs typeface="+mn-cs"/>
                        </a:rPr>
                        <a:t> 19.2.2.4 και 19.2.3.4).</a:t>
                      </a:r>
                      <a:endParaRPr lang="el-GR" sz="1600" kern="1200" dirty="0" smtClean="0">
                        <a:solidFill>
                          <a:srgbClr val="FF0000"/>
                        </a:solidFill>
                        <a:effectLst/>
                        <a:latin typeface="+mn-lt"/>
                        <a:ea typeface="+mn-ea"/>
                        <a:cs typeface="+mn-cs"/>
                      </a:endParaRPr>
                    </a:p>
                    <a:p>
                      <a:r>
                        <a:rPr lang="el-GR" sz="1600" kern="1200" dirty="0" smtClean="0">
                          <a:solidFill>
                            <a:schemeClr val="dk1"/>
                          </a:solidFill>
                          <a:effectLst/>
                          <a:latin typeface="+mn-lt"/>
                          <a:ea typeface="+mn-ea"/>
                          <a:cs typeface="+mn-cs"/>
                        </a:rPr>
                        <a:t>Επενδύσεις σε κτιριακά (π.χ. υπόστεγα, αποθήκες εξοπλισμού), μηχανήματα και εξοπλισμό υλοτομίας, </a:t>
                      </a:r>
                      <a:r>
                        <a:rPr lang="el-GR" sz="1600" kern="1200" dirty="0" err="1" smtClean="0">
                          <a:solidFill>
                            <a:schemeClr val="dk1"/>
                          </a:solidFill>
                          <a:effectLst/>
                          <a:latin typeface="+mn-lt"/>
                          <a:ea typeface="+mn-ea"/>
                          <a:cs typeface="+mn-cs"/>
                        </a:rPr>
                        <a:t>αποκλάδωσης</a:t>
                      </a:r>
                      <a:r>
                        <a:rPr lang="el-GR" sz="1600" kern="1200" dirty="0" smtClean="0">
                          <a:solidFill>
                            <a:schemeClr val="dk1"/>
                          </a:solidFill>
                          <a:effectLst/>
                          <a:latin typeface="+mn-lt"/>
                          <a:ea typeface="+mn-ea"/>
                          <a:cs typeface="+mn-cs"/>
                        </a:rPr>
                        <a:t>, αποφλοίωσης, πελέκησης, </a:t>
                      </a:r>
                      <a:r>
                        <a:rPr lang="el-GR" sz="1600" kern="1200" dirty="0" err="1" smtClean="0">
                          <a:solidFill>
                            <a:schemeClr val="dk1"/>
                          </a:solidFill>
                          <a:effectLst/>
                          <a:latin typeface="+mn-lt"/>
                          <a:ea typeface="+mn-ea"/>
                          <a:cs typeface="+mn-cs"/>
                        </a:rPr>
                        <a:t>σχίσης</a:t>
                      </a:r>
                      <a:r>
                        <a:rPr lang="el-GR" sz="1600" kern="1200" dirty="0" smtClean="0">
                          <a:solidFill>
                            <a:schemeClr val="dk1"/>
                          </a:solidFill>
                          <a:effectLst/>
                          <a:latin typeface="+mn-lt"/>
                          <a:ea typeface="+mn-ea"/>
                          <a:cs typeface="+mn-cs"/>
                        </a:rPr>
                        <a:t>, </a:t>
                      </a:r>
                      <a:r>
                        <a:rPr lang="el-GR" sz="1600" kern="1200" dirty="0" err="1" smtClean="0">
                          <a:solidFill>
                            <a:schemeClr val="dk1"/>
                          </a:solidFill>
                          <a:effectLst/>
                          <a:latin typeface="+mn-lt"/>
                          <a:ea typeface="+mn-ea"/>
                          <a:cs typeface="+mn-cs"/>
                        </a:rPr>
                        <a:t>κορμοτεμαχισμού</a:t>
                      </a:r>
                      <a:r>
                        <a:rPr lang="el-GR" sz="1600" kern="1200" dirty="0" smtClean="0">
                          <a:solidFill>
                            <a:schemeClr val="dk1"/>
                          </a:solidFill>
                          <a:effectLst/>
                          <a:latin typeface="+mn-lt"/>
                          <a:ea typeface="+mn-ea"/>
                          <a:cs typeface="+mn-cs"/>
                        </a:rPr>
                        <a:t>, ξήρανσης και αποθήκευσης ξυλείας,  συμπεριλαμβανομένης και της παραγωγής πρώτης ύλης/υλικών για παραγωγή ενέργειας.</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FF0000"/>
                          </a:solidFill>
                          <a:latin typeface="Verdana" panose="020B0604030504040204" pitchFamily="34" charset="0"/>
                          <a:ea typeface="Verdana" panose="020B0604030504040204" pitchFamily="34" charset="0"/>
                        </a:rPr>
                        <a:t>!! </a:t>
                      </a:r>
                      <a:r>
                        <a:rPr lang="el-GR" sz="1600" u="sng" kern="1200" dirty="0" smtClean="0">
                          <a:solidFill>
                            <a:schemeClr val="dk1"/>
                          </a:solidFill>
                          <a:effectLst/>
                          <a:latin typeface="+mn-lt"/>
                          <a:ea typeface="+mn-ea"/>
                          <a:cs typeface="+mn-cs"/>
                        </a:rPr>
                        <a:t>Προτεραιότητα  θα δοθεί σε δασεργάτες ή δασικούς συνεταιρισμούς</a:t>
                      </a:r>
                      <a:r>
                        <a:rPr lang="el-GR" sz="1600" kern="1200" dirty="0" smtClean="0">
                          <a:solidFill>
                            <a:schemeClr val="dk1"/>
                          </a:solidFill>
                          <a:effectLst/>
                          <a:latin typeface="+mn-lt"/>
                          <a:ea typeface="+mn-ea"/>
                          <a:cs typeface="+mn-cs"/>
                        </a:rPr>
                        <a:t>.</a:t>
                      </a:r>
                      <a:endParaRPr lang="el-GR" sz="1600" b="0" kern="1200" dirty="0" smtClean="0">
                        <a:solidFill>
                          <a:schemeClr val="dk1"/>
                        </a:solidFill>
                        <a:latin typeface="+mn-lt"/>
                        <a:ea typeface="+mn-ea"/>
                        <a:cs typeface="+mn-cs"/>
                      </a:endParaRPr>
                    </a:p>
                  </a:txBody>
                  <a:tcPr/>
                </a:tc>
                <a:extLst>
                  <a:ext uri="{0D108BD9-81ED-4DB2-BD59-A6C34878D82A}"/>
                </a:extLst>
              </a:tr>
              <a:tr h="1080109">
                <a:tc>
                  <a:txBody>
                    <a:bodyPr/>
                    <a:lstStyle/>
                    <a:p>
                      <a:pPr defTabSz="828000"/>
                      <a:r>
                        <a:rPr lang="el-GR" sz="1600" b="1" dirty="0"/>
                        <a:t>Ένταση Ενίσχυσης</a:t>
                      </a:r>
                    </a:p>
                  </a:txBody>
                  <a:tcPr/>
                </a:tc>
                <a:tc>
                  <a:txBody>
                    <a:bodyPr/>
                    <a:lstStyle/>
                    <a:p>
                      <a:pPr defTabSz="828000"/>
                      <a:r>
                        <a:rPr lang="el-GR" sz="1600" b="1" kern="1200" dirty="0" smtClean="0">
                          <a:solidFill>
                            <a:srgbClr val="FF0000"/>
                          </a:solidFill>
                          <a:effectLst/>
                        </a:rPr>
                        <a:t>65%</a:t>
                      </a:r>
                      <a:r>
                        <a:rPr lang="el-GR" sz="1600" b="1" kern="1200" dirty="0" smtClean="0">
                          <a:effectLst/>
                        </a:rPr>
                        <a:t> </a:t>
                      </a:r>
                      <a:r>
                        <a:rPr lang="el-GR" sz="1600" kern="1200" dirty="0" smtClean="0">
                          <a:effectLst/>
                        </a:rPr>
                        <a:t>των επιλέξιμων δαπανών</a:t>
                      </a:r>
                      <a:r>
                        <a:rPr lang="el-GR" sz="1600" kern="1200" baseline="0" dirty="0" smtClean="0">
                          <a:effectLst/>
                        </a:rPr>
                        <a:t> με εφαρμογή </a:t>
                      </a:r>
                      <a:r>
                        <a:rPr lang="el-GR" sz="1600" kern="1200" dirty="0" smtClean="0">
                          <a:solidFill>
                            <a:schemeClr val="dk1"/>
                          </a:solidFill>
                          <a:effectLst/>
                          <a:latin typeface="+mn-lt"/>
                          <a:ea typeface="+mn-ea"/>
                          <a:cs typeface="+mn-cs"/>
                        </a:rPr>
                        <a:t>Κανονισμού </a:t>
                      </a:r>
                      <a:r>
                        <a:rPr lang="en-US" sz="1600" kern="1200" dirty="0" smtClean="0">
                          <a:solidFill>
                            <a:schemeClr val="dk1"/>
                          </a:solidFill>
                          <a:effectLst/>
                          <a:latin typeface="+mn-lt"/>
                          <a:ea typeface="+mn-ea"/>
                          <a:cs typeface="+mn-cs"/>
                        </a:rPr>
                        <a:t>de </a:t>
                      </a:r>
                      <a:r>
                        <a:rPr lang="en-US" sz="1600" kern="1200" dirty="0" err="1" smtClean="0">
                          <a:solidFill>
                            <a:schemeClr val="dk1"/>
                          </a:solidFill>
                          <a:effectLst/>
                          <a:latin typeface="+mn-lt"/>
                          <a:ea typeface="+mn-ea"/>
                          <a:cs typeface="+mn-cs"/>
                        </a:rPr>
                        <a:t>minimis</a:t>
                      </a:r>
                      <a:r>
                        <a:rPr lang="el-GR" sz="1600" kern="1200" dirty="0" smtClean="0">
                          <a:solidFill>
                            <a:schemeClr val="dk1"/>
                          </a:solidFill>
                          <a:effectLst/>
                          <a:latin typeface="+mn-lt"/>
                          <a:ea typeface="+mn-ea"/>
                          <a:cs typeface="+mn-cs"/>
                        </a:rPr>
                        <a:t> 1407/2013 (200.000,00 ανά τριετία ανά δικαιούχο).</a:t>
                      </a:r>
                      <a:endParaRPr lang="el-GR" sz="1600" b="1" dirty="0">
                        <a:solidFill>
                          <a:schemeClr val="tx1"/>
                        </a:solidFill>
                      </a:endParaRPr>
                    </a:p>
                  </a:txBody>
                  <a:tcPr/>
                </a:tc>
                <a:extLst>
                  <a:ext uri="{0D108BD9-81ED-4DB2-BD59-A6C34878D82A}"/>
                </a:extLst>
              </a:tr>
            </a:tbl>
          </a:graphicData>
        </a:graphic>
      </p:graphicFrame>
      <p:pic>
        <p:nvPicPr>
          <p:cNvPr id="48153" name="Εικόνα 8"/>
          <p:cNvPicPr>
            <a:picLocks noChangeAspect="1"/>
          </p:cNvPicPr>
          <p:nvPr/>
        </p:nvPicPr>
        <p:blipFill>
          <a:blip r:embed="rId3" cstate="print"/>
          <a:srcRect/>
          <a:stretch>
            <a:fillRect/>
          </a:stretch>
        </p:blipFill>
        <p:spPr bwMode="auto">
          <a:xfrm>
            <a:off x="611188" y="6142038"/>
            <a:ext cx="6769100" cy="584200"/>
          </a:xfrm>
          <a:prstGeom prst="rect">
            <a:avLst/>
          </a:prstGeom>
          <a:noFill/>
          <a:ln w="9525">
            <a:noFill/>
            <a:miter lim="800000"/>
            <a:headEnd/>
            <a:tailEnd/>
          </a:ln>
        </p:spPr>
      </p:pic>
      <p:pic>
        <p:nvPicPr>
          <p:cNvPr id="48154" name="Εικόνα 3" descr="Εικόνα3.png"/>
          <p:cNvPicPr>
            <a:picLocks noChangeAspect="1" noChangeArrowheads="1"/>
          </p:cNvPicPr>
          <p:nvPr/>
        </p:nvPicPr>
        <p:blipFill>
          <a:blip r:embed="rId4" cstate="print"/>
          <a:srcRect/>
          <a:stretch>
            <a:fillRect/>
          </a:stretch>
        </p:blipFill>
        <p:spPr bwMode="auto">
          <a:xfrm>
            <a:off x="7740650" y="6142038"/>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4915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534987"/>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sp>
        <p:nvSpPr>
          <p:cNvPr id="7" name="TextBox 6"/>
          <p:cNvSpPr txBox="1"/>
          <p:nvPr/>
        </p:nvSpPr>
        <p:spPr>
          <a:xfrm>
            <a:off x="-15875" y="908050"/>
            <a:ext cx="9337675" cy="1631950"/>
          </a:xfrm>
          <a:prstGeom prst="rect">
            <a:avLst/>
          </a:prstGeom>
          <a:noFill/>
        </p:spPr>
        <p:txBody>
          <a:bodyPr>
            <a:spAutoFit/>
          </a:bodyPr>
          <a:lstStyle/>
          <a:p>
            <a:pPr algn="ctr" fontAlgn="auto">
              <a:spcBef>
                <a:spcPts val="0"/>
              </a:spcBef>
              <a:spcAft>
                <a:spcPts val="0"/>
              </a:spcAft>
              <a:defRPr/>
            </a:pPr>
            <a:r>
              <a:rPr lang="el-GR" sz="2600" b="1" dirty="0">
                <a:solidFill>
                  <a:srgbClr val="FFC000">
                    <a:lumMod val="75000"/>
                  </a:srgbClr>
                </a:solidFill>
                <a:latin typeface="+mn-lt"/>
                <a:cs typeface="+mn-cs"/>
              </a:rPr>
              <a:t>19.2.7.3</a:t>
            </a:r>
            <a:r>
              <a:rPr lang="en-US" sz="2600" b="1" dirty="0">
                <a:solidFill>
                  <a:srgbClr val="FFC000">
                    <a:lumMod val="75000"/>
                  </a:srgbClr>
                </a:solidFill>
                <a:latin typeface="+mn-lt"/>
                <a:cs typeface="+mn-cs"/>
              </a:rPr>
              <a:t>:</a:t>
            </a:r>
            <a:r>
              <a:rPr lang="el-GR" sz="2600" b="1" dirty="0">
                <a:solidFill>
                  <a:srgbClr val="FFC000">
                    <a:lumMod val="75000"/>
                  </a:srgbClr>
                </a:solidFill>
                <a:latin typeface="+mn-lt"/>
                <a:cs typeface="+mn-cs"/>
              </a:rPr>
              <a:t> </a:t>
            </a:r>
            <a:r>
              <a:rPr lang="el-GR" sz="2400" b="1" dirty="0">
                <a:solidFill>
                  <a:srgbClr val="5B9BD5">
                    <a:lumMod val="50000"/>
                  </a:srgbClr>
                </a:solidFill>
                <a:latin typeface="+mn-lt"/>
                <a:cs typeface="+mn-cs"/>
              </a:rPr>
              <a:t>Συνεργασία μεταξύ μικρών επιχειρήσεων για διοργάνωση κοινών μεθόδων εργασίας και την κοινή χρήση εγκαταστάσεων και πόρων καθώς και για την ανάπτυξη και/ή την εμπορία τουριστικών υπηρεσιών, που συνδέονται με τον αγροτουρισμό</a:t>
            </a:r>
            <a:r>
              <a:rPr lang="el-GR" sz="2600" b="1" dirty="0">
                <a:solidFill>
                  <a:schemeClr val="accent1">
                    <a:lumMod val="50000"/>
                  </a:schemeClr>
                </a:solidFill>
                <a:latin typeface="+mn-lt"/>
                <a:cs typeface="+mn-cs"/>
              </a:rPr>
              <a:t>.</a:t>
            </a:r>
          </a:p>
        </p:txBody>
      </p:sp>
      <p:pic>
        <p:nvPicPr>
          <p:cNvPr id="49157" name="Εικόνα 13"/>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pic>
        <p:nvPicPr>
          <p:cNvPr id="4915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49159" name="Picture 2" descr="C:\Users\ADMIN\Desktop\adhererb-jpg.jpg"/>
          <p:cNvPicPr>
            <a:picLocks noChangeAspect="1" noChangeArrowheads="1"/>
          </p:cNvPicPr>
          <p:nvPr/>
        </p:nvPicPr>
        <p:blipFill>
          <a:blip r:embed="rId4" cstate="print"/>
          <a:srcRect/>
          <a:stretch>
            <a:fillRect/>
          </a:stretch>
        </p:blipFill>
        <p:spPr bwMode="auto">
          <a:xfrm>
            <a:off x="971550" y="2551113"/>
            <a:ext cx="2087563" cy="1677987"/>
          </a:xfrm>
          <a:prstGeom prst="rect">
            <a:avLst/>
          </a:prstGeom>
          <a:noFill/>
          <a:ln w="9525">
            <a:noFill/>
            <a:miter lim="800000"/>
            <a:headEnd/>
            <a:tailEnd/>
          </a:ln>
        </p:spPr>
      </p:pic>
      <p:pic>
        <p:nvPicPr>
          <p:cNvPr id="49160" name="Picture 3" descr="C:\Users\ADMIN\Desktop\images (2).jpg"/>
          <p:cNvPicPr>
            <a:picLocks noChangeAspect="1" noChangeArrowheads="1"/>
          </p:cNvPicPr>
          <p:nvPr/>
        </p:nvPicPr>
        <p:blipFill>
          <a:blip r:embed="rId5" cstate="print"/>
          <a:srcRect/>
          <a:stretch>
            <a:fillRect/>
          </a:stretch>
        </p:blipFill>
        <p:spPr bwMode="auto">
          <a:xfrm>
            <a:off x="3386138" y="2540000"/>
            <a:ext cx="2371725" cy="1722438"/>
          </a:xfrm>
          <a:prstGeom prst="rect">
            <a:avLst/>
          </a:prstGeom>
          <a:noFill/>
          <a:ln w="9525">
            <a:noFill/>
            <a:miter lim="800000"/>
            <a:headEnd/>
            <a:tailEnd/>
          </a:ln>
        </p:spPr>
      </p:pic>
      <p:pic>
        <p:nvPicPr>
          <p:cNvPr id="49161" name="Picture 4" descr="C:\Users\ADMIN\Desktop\images (3).jpg"/>
          <p:cNvPicPr>
            <a:picLocks noChangeAspect="1" noChangeArrowheads="1"/>
          </p:cNvPicPr>
          <p:nvPr/>
        </p:nvPicPr>
        <p:blipFill>
          <a:blip r:embed="rId6" cstate="print"/>
          <a:srcRect/>
          <a:stretch>
            <a:fillRect/>
          </a:stretch>
        </p:blipFill>
        <p:spPr bwMode="auto">
          <a:xfrm>
            <a:off x="6443663" y="2540000"/>
            <a:ext cx="2286000" cy="1722438"/>
          </a:xfrm>
          <a:prstGeom prst="rect">
            <a:avLst/>
          </a:prstGeom>
          <a:noFill/>
          <a:ln w="9525">
            <a:noFill/>
            <a:miter lim="800000"/>
            <a:headEnd/>
            <a:tailEnd/>
          </a:ln>
        </p:spPr>
      </p:pic>
      <p:pic>
        <p:nvPicPr>
          <p:cNvPr id="49162" name="Picture 6" descr="C:\Users\ADMIN\Desktop\5635b5d58af9e05804f1a8161bb3df81.jpg"/>
          <p:cNvPicPr>
            <a:picLocks noChangeAspect="1" noChangeArrowheads="1"/>
          </p:cNvPicPr>
          <p:nvPr/>
        </p:nvPicPr>
        <p:blipFill>
          <a:blip r:embed="rId7" cstate="print"/>
          <a:srcRect/>
          <a:stretch>
            <a:fillRect/>
          </a:stretch>
        </p:blipFill>
        <p:spPr bwMode="auto">
          <a:xfrm>
            <a:off x="1060450" y="4262438"/>
            <a:ext cx="7023100" cy="1830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5017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pic>
        <p:nvPicPr>
          <p:cNvPr id="50179" name="Εικόνα 3"/>
          <p:cNvPicPr>
            <a:picLocks noChangeAspect="1"/>
          </p:cNvPicPr>
          <p:nvPr/>
        </p:nvPicPr>
        <p:blipFill>
          <a:blip r:embed="rId2" cstate="print"/>
          <a:srcRect/>
          <a:stretch>
            <a:fillRect/>
          </a:stretch>
        </p:blipFill>
        <p:spPr bwMode="auto">
          <a:xfrm>
            <a:off x="8020050" y="5926138"/>
            <a:ext cx="1003300" cy="849312"/>
          </a:xfrm>
          <a:prstGeom prst="rect">
            <a:avLst/>
          </a:prstGeom>
          <a:noFill/>
          <a:ln w="9525">
            <a:noFill/>
            <a:miter lim="800000"/>
            <a:headEnd/>
            <a:tailEnd/>
          </a:ln>
        </p:spPr>
      </p:pic>
      <p:sp>
        <p:nvSpPr>
          <p:cNvPr id="8" name="Titel 3"/>
          <p:cNvSpPr txBox="1">
            <a:spLocks/>
          </p:cNvSpPr>
          <p:nvPr/>
        </p:nvSpPr>
        <p:spPr>
          <a:xfrm>
            <a:off x="201613" y="-46038"/>
            <a:ext cx="8812212" cy="72707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dirty="0">
                <a:solidFill>
                  <a:schemeClr val="accent2">
                    <a:lumMod val="75000"/>
                  </a:schemeClr>
                </a:solidFill>
              </a:rPr>
              <a:t>ΠΑΡΕΜΒΑΣΕΙΣ ΙΔΙΩΤΙΚΟΥ ΧΑΡΑΚΤΗΡΑ</a:t>
            </a:r>
          </a:p>
        </p:txBody>
      </p:sp>
      <p:pic>
        <p:nvPicPr>
          <p:cNvPr id="50181" name="Εικόνα 9"/>
          <p:cNvPicPr>
            <a:picLocks noChangeAspect="1"/>
          </p:cNvPicPr>
          <p:nvPr/>
        </p:nvPicPr>
        <p:blipFill>
          <a:blip r:embed="rId3"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20638" y="549275"/>
          <a:ext cx="9021762" cy="6119813"/>
        </p:xfrm>
        <a:graphic>
          <a:graphicData uri="http://schemas.openxmlformats.org/drawingml/2006/table">
            <a:tbl>
              <a:tblPr firstRow="1" bandRow="1">
                <a:tableStyleId>{7DF18680-E054-41AD-8BC1-D1AEF772440D}</a:tableStyleId>
              </a:tblPr>
              <a:tblGrid>
                <a:gridCol w="2049780">
                  <a:extLst>
                    <a:ext uri="{9D8B030D-6E8A-4147-A177-3AD203B41FA5}"/>
                  </a:extLst>
                </a:gridCol>
                <a:gridCol w="6972300">
                  <a:extLst>
                    <a:ext uri="{9D8B030D-6E8A-4147-A177-3AD203B41FA5}"/>
                  </a:extLst>
                </a:gridCol>
              </a:tblGrid>
              <a:tr h="374144">
                <a:tc gridSpan="2">
                  <a:txBody>
                    <a:bodyPr/>
                    <a:lstStyle/>
                    <a:p>
                      <a:pPr algn="ctr">
                        <a:lnSpc>
                          <a:spcPct val="100000"/>
                        </a:lnSpc>
                      </a:pPr>
                      <a:r>
                        <a:rPr lang="el-GR" sz="2800" dirty="0" smtClean="0"/>
                        <a:t>19.2.7.3</a:t>
                      </a:r>
                      <a:endParaRPr lang="el-GR" sz="2800" dirty="0">
                        <a:solidFill>
                          <a:schemeClr val="accent5">
                            <a:lumMod val="50000"/>
                          </a:schemeClr>
                        </a:solidFill>
                      </a:endParaRPr>
                    </a:p>
                  </a:txBody>
                  <a:tcPr>
                    <a:solidFill>
                      <a:schemeClr val="accent2">
                        <a:lumMod val="75000"/>
                      </a:schemeClr>
                    </a:solidFill>
                  </a:tcPr>
                </a:tc>
                <a:tc hMerge="1">
                  <a:txBody>
                    <a:bodyPr/>
                    <a:lstStyle/>
                    <a:p>
                      <a:pPr algn="ctr">
                        <a:lnSpc>
                          <a:spcPct val="150000"/>
                        </a:lnSpc>
                      </a:pPr>
                      <a:endParaRPr lang="el-GR" sz="2800" dirty="0">
                        <a:solidFill>
                          <a:schemeClr val="accent5">
                            <a:lumMod val="50000"/>
                          </a:schemeClr>
                        </a:solidFill>
                      </a:endParaRPr>
                    </a:p>
                  </a:txBody>
                  <a:tcPr/>
                </a:tc>
                <a:extLst>
                  <a:ext uri="{0D108BD9-81ED-4DB2-BD59-A6C34878D82A}"/>
                </a:extLst>
              </a:tr>
              <a:tr h="368947">
                <a:tc>
                  <a:txBody>
                    <a:bodyPr/>
                    <a:lstStyle/>
                    <a:p>
                      <a:r>
                        <a:rPr lang="el-GR" sz="1600" b="1" dirty="0"/>
                        <a:t>Δικαιούχοι</a:t>
                      </a:r>
                    </a:p>
                  </a:txBody>
                  <a:tcPr/>
                </a:tc>
                <a:tc>
                  <a:txBody>
                    <a:bodyPr/>
                    <a:lstStyle/>
                    <a:p>
                      <a:pPr algn="just"/>
                      <a:r>
                        <a:rPr lang="el-GR" sz="1600" kern="1200" dirty="0" smtClean="0">
                          <a:solidFill>
                            <a:schemeClr val="dk1"/>
                          </a:solidFill>
                          <a:effectLst/>
                          <a:latin typeface="+mn-lt"/>
                          <a:ea typeface="+mn-ea"/>
                          <a:cs typeface="+mn-cs"/>
                        </a:rPr>
                        <a:t>Ο φορέας που θα συσταθεί θα αποτελείται από Φυσικά ή Νομικά πρόσωπα που συνιστούν πολύ μικρές και μικρές επιχειρήσεις.</a:t>
                      </a:r>
                      <a:endParaRPr lang="el-GR" sz="1600" kern="1200" dirty="0">
                        <a:solidFill>
                          <a:schemeClr val="dk1"/>
                        </a:solidFill>
                        <a:effectLst/>
                        <a:latin typeface="+mn-lt"/>
                        <a:ea typeface="+mn-ea"/>
                        <a:cs typeface="+mn-cs"/>
                      </a:endParaRPr>
                    </a:p>
                  </a:txBody>
                  <a:tcPr/>
                </a:tc>
                <a:extLst>
                  <a:ext uri="{0D108BD9-81ED-4DB2-BD59-A6C34878D82A}"/>
                </a:extLst>
              </a:tr>
              <a:tr h="358582">
                <a:tc>
                  <a:txBody>
                    <a:bodyPr/>
                    <a:lstStyle/>
                    <a:p>
                      <a:r>
                        <a:rPr lang="el-GR" sz="1600" b="1" dirty="0"/>
                        <a:t>Περιοχή εφαρμογής</a:t>
                      </a:r>
                    </a:p>
                  </a:txBody>
                  <a:tcPr/>
                </a:tc>
                <a:tc>
                  <a:txBody>
                    <a:bodyPr/>
                    <a:lstStyle/>
                    <a:p>
                      <a:r>
                        <a:rPr lang="el-GR" sz="1600" b="1" u="none" dirty="0" smtClean="0"/>
                        <a:t>Ίδρυση</a:t>
                      </a:r>
                      <a:r>
                        <a:rPr lang="el-GR" sz="1600" b="1" u="none" baseline="0" dirty="0" smtClean="0"/>
                        <a:t> ή Υφιστάμενα </a:t>
                      </a:r>
                      <a:r>
                        <a:rPr lang="el-GR" sz="1600" b="1" u="none" dirty="0" smtClean="0"/>
                        <a:t>σχήματα συνεργασίας</a:t>
                      </a:r>
                      <a:r>
                        <a:rPr lang="el-GR" sz="1600" b="1" dirty="0" smtClean="0"/>
                        <a:t>: </a:t>
                      </a:r>
                      <a:r>
                        <a:rPr lang="el-GR" sz="1600" dirty="0" smtClean="0"/>
                        <a:t>Το σύνολο της περιοχής παρέμβασης.</a:t>
                      </a:r>
                      <a:endParaRPr lang="el-GR" sz="1600" dirty="0"/>
                    </a:p>
                  </a:txBody>
                  <a:tcPr/>
                </a:tc>
                <a:extLst>
                  <a:ext uri="{0D108BD9-81ED-4DB2-BD59-A6C34878D82A}"/>
                </a:extLst>
              </a:tr>
              <a:tr h="3364160">
                <a:tc>
                  <a:txBody>
                    <a:bodyPr/>
                    <a:lstStyle/>
                    <a:p>
                      <a:r>
                        <a:rPr lang="el-GR" sz="1600" b="1" dirty="0"/>
                        <a:t>Ενδεικτικές </a:t>
                      </a:r>
                    </a:p>
                    <a:p>
                      <a:r>
                        <a:rPr lang="el-GR" sz="1600" b="1" dirty="0"/>
                        <a:t>Ενέργειες</a:t>
                      </a:r>
                      <a:r>
                        <a:rPr lang="el-GR" sz="1600" b="1" baseline="0" dirty="0"/>
                        <a:t> </a:t>
                      </a:r>
                      <a:endParaRPr lang="el-GR"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solidFill>
                            <a:schemeClr val="accent6">
                              <a:lumMod val="75000"/>
                            </a:schemeClr>
                          </a:solidFill>
                        </a:rPr>
                        <a:t>Σύμφωνα με τους ΚΑΔ της Πρόσκλησης</a:t>
                      </a:r>
                      <a:endParaRPr lang="el-GR" sz="1600" b="1" dirty="0" smtClean="0">
                        <a:solidFill>
                          <a:schemeClr val="accent6">
                            <a:lumMod val="75000"/>
                          </a:schemeClr>
                        </a:solidFill>
                      </a:endParaRPr>
                    </a:p>
                    <a:p>
                      <a:endParaRPr lang="el-GR" sz="1600" b="1" dirty="0"/>
                    </a:p>
                    <a:p>
                      <a:endParaRPr lang="el-GR" sz="16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600" kern="1200" dirty="0" smtClean="0">
                          <a:solidFill>
                            <a:schemeClr val="dk1"/>
                          </a:solidFill>
                          <a:effectLst/>
                          <a:latin typeface="+mn-lt"/>
                          <a:ea typeface="+mn-ea"/>
                          <a:cs typeface="+mn-cs"/>
                        </a:rPr>
                        <a:t>Ενισχύεται η συνεργασία μεταξύ μικρών επιχειρήσεων που συνδέονται με τον αγροτουρισμό (καταλύματα, χώροι εστίασης, εναλλακτικές μορφές τουρισμού κλπ) ώστε να βοηθηθούν να αναπτύξουν ή να οργανώσουν καλύτερα την εμπορία (</a:t>
                      </a:r>
                      <a:r>
                        <a:rPr lang="el-GR" sz="1600" kern="1200" dirty="0" err="1" smtClean="0">
                          <a:solidFill>
                            <a:schemeClr val="dk1"/>
                          </a:solidFill>
                          <a:effectLst/>
                          <a:latin typeface="+mn-lt"/>
                          <a:ea typeface="+mn-ea"/>
                          <a:cs typeface="+mn-cs"/>
                        </a:rPr>
                        <a:t>marketing</a:t>
                      </a:r>
                      <a:r>
                        <a:rPr lang="el-GR" sz="1600" kern="1200" dirty="0" smtClean="0">
                          <a:solidFill>
                            <a:schemeClr val="dk1"/>
                          </a:solidFill>
                          <a:effectLst/>
                          <a:latin typeface="+mn-lt"/>
                          <a:ea typeface="+mn-ea"/>
                          <a:cs typeface="+mn-cs"/>
                        </a:rPr>
                        <a:t>) των τουριστικών τους υπηρεσιών.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600" kern="1200" dirty="0" smtClean="0">
                          <a:solidFill>
                            <a:schemeClr val="dk1"/>
                          </a:solidFill>
                          <a:effectLst/>
                          <a:latin typeface="+mn-lt"/>
                          <a:ea typeface="+mn-ea"/>
                          <a:cs typeface="+mn-cs"/>
                        </a:rPr>
                        <a:t>Οι ΚΑΔ των επιχειρήσεων που δύναται να ενταχθούν στην δράση εξειδικεύονται σύμφωνα με τους ΚΑΔ των ΥΠΟΔΡΑΣΕΩΝ 19.2.2.3 και 19.2.3.3. </a:t>
                      </a:r>
                      <a:endParaRPr lang="el-GR" sz="1600" kern="1200" dirty="0" smtClean="0">
                        <a:solidFill>
                          <a:schemeClr val="dk1"/>
                        </a:solidFill>
                        <a:latin typeface="+mn-lt"/>
                        <a:ea typeface="+mn-ea"/>
                        <a:cs typeface="+mn-cs"/>
                      </a:endParaRPr>
                    </a:p>
                    <a:p>
                      <a:pPr marL="285750" indent="-285750">
                        <a:buFont typeface="Arial" pitchFamily="34" charset="0"/>
                        <a:buChar char="•"/>
                      </a:pPr>
                      <a:r>
                        <a:rPr lang="el-GR" sz="1600" kern="1200" dirty="0" smtClean="0">
                          <a:solidFill>
                            <a:schemeClr val="dk1"/>
                          </a:solidFill>
                          <a:effectLst/>
                          <a:latin typeface="+mn-lt"/>
                          <a:ea typeface="+mn-ea"/>
                          <a:cs typeface="+mn-cs"/>
                        </a:rPr>
                        <a:t>Μπορούν να ενισχυθούν και υφιστάμενες μορφές συνεργασίας μικρών επιχειρήσεων μόνο όμως για νέα δραστηριότητα.</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FF0000"/>
                          </a:solidFill>
                          <a:latin typeface="Verdana" panose="020B0604030504040204" pitchFamily="34" charset="0"/>
                          <a:ea typeface="Verdana" panose="020B0604030504040204" pitchFamily="34" charset="0"/>
                        </a:rPr>
                        <a:t>!! </a:t>
                      </a:r>
                      <a:r>
                        <a:rPr lang="el-GR" sz="1600" u="sng" kern="1200" dirty="0" smtClean="0">
                          <a:solidFill>
                            <a:schemeClr val="dk1"/>
                          </a:solidFill>
                          <a:effectLst/>
                          <a:latin typeface="+mn-lt"/>
                          <a:ea typeface="+mn-ea"/>
                          <a:cs typeface="+mn-cs"/>
                        </a:rPr>
                        <a:t>Οι δικαιούχοι είναι μορφές συνεργασίας στις οποίες συμμετέχουν τουλάχιστον πέντε (5) μικρές επιχειρήσεις</a:t>
                      </a:r>
                      <a:r>
                        <a:rPr lang="el-GR" sz="1600" kern="1200" dirty="0" smtClean="0">
                          <a:solidFill>
                            <a:schemeClr val="dk1"/>
                          </a:solidFill>
                          <a:effectLst/>
                          <a:latin typeface="+mn-lt"/>
                          <a:ea typeface="+mn-ea"/>
                          <a:cs typeface="+mn-cs"/>
                        </a:rPr>
                        <a:t>.</a:t>
                      </a:r>
                      <a:endParaRPr lang="el-GR" sz="16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FF0000"/>
                          </a:solidFill>
                          <a:latin typeface="Verdana" panose="020B0604030504040204" pitchFamily="34" charset="0"/>
                          <a:ea typeface="Verdana" panose="020B0604030504040204" pitchFamily="34" charset="0"/>
                        </a:rPr>
                        <a:t>!! </a:t>
                      </a:r>
                      <a:r>
                        <a:rPr lang="el-GR" sz="1600" b="0" kern="1200" dirty="0" smtClean="0">
                          <a:solidFill>
                            <a:schemeClr val="dk1"/>
                          </a:solidFill>
                          <a:latin typeface="+mn-lt"/>
                          <a:ea typeface="+mn-ea"/>
                          <a:cs typeface="+mn-cs"/>
                        </a:rPr>
                        <a:t>Προτεραιότητα της </a:t>
                      </a:r>
                      <a:r>
                        <a:rPr lang="el-GR" sz="1600" b="0" kern="1200" dirty="0" err="1" smtClean="0">
                          <a:solidFill>
                            <a:schemeClr val="dk1"/>
                          </a:solidFill>
                          <a:latin typeface="+mn-lt"/>
                          <a:ea typeface="+mn-ea"/>
                          <a:cs typeface="+mn-cs"/>
                        </a:rPr>
                        <a:t>υποδράσης</a:t>
                      </a:r>
                      <a:r>
                        <a:rPr lang="el-GR" sz="1600" b="0" kern="1200" dirty="0" smtClean="0">
                          <a:solidFill>
                            <a:schemeClr val="dk1"/>
                          </a:solidFill>
                          <a:latin typeface="+mn-lt"/>
                          <a:ea typeface="+mn-ea"/>
                          <a:cs typeface="+mn-cs"/>
                        </a:rPr>
                        <a:t> αποτελεί η ύπαρξη </a:t>
                      </a:r>
                      <a:r>
                        <a:rPr lang="el-GR" sz="1600" b="0" kern="1200" dirty="0" err="1" smtClean="0">
                          <a:solidFill>
                            <a:schemeClr val="dk1"/>
                          </a:solidFill>
                          <a:latin typeface="+mn-lt"/>
                          <a:ea typeface="+mn-ea"/>
                          <a:cs typeface="+mn-cs"/>
                        </a:rPr>
                        <a:t>business</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plan</a:t>
                      </a:r>
                      <a:r>
                        <a:rPr lang="el-GR" sz="1600" b="0" kern="1200" dirty="0" smtClean="0">
                          <a:solidFill>
                            <a:schemeClr val="dk1"/>
                          </a:solidFill>
                          <a:latin typeface="+mn-lt"/>
                          <a:ea typeface="+mn-ea"/>
                          <a:cs typeface="+mn-cs"/>
                        </a:rPr>
                        <a:t> από το οποίο θα προκύπτει η αναγκαιότητα υλοποίησης του φυσικού αντικειμένου της προς ένταξη πράξης</a:t>
                      </a:r>
                    </a:p>
                  </a:txBody>
                  <a:tcPr/>
                </a:tc>
                <a:extLst>
                  <a:ext uri="{0D108BD9-81ED-4DB2-BD59-A6C34878D82A}"/>
                </a:extLst>
              </a:tr>
              <a:tr h="1080109">
                <a:tc>
                  <a:txBody>
                    <a:bodyPr/>
                    <a:lstStyle/>
                    <a:p>
                      <a:pPr defTabSz="828000"/>
                      <a:r>
                        <a:rPr lang="el-GR" sz="1600" b="1" dirty="0"/>
                        <a:t>Ένταση Ενίσχυσης</a:t>
                      </a:r>
                    </a:p>
                  </a:txBody>
                  <a:tcPr/>
                </a:tc>
                <a:tc>
                  <a:txBody>
                    <a:bodyPr/>
                    <a:lstStyle/>
                    <a:p>
                      <a:pPr defTabSz="828000"/>
                      <a:r>
                        <a:rPr lang="el-GR" sz="1600" b="1" kern="1200" dirty="0" smtClean="0">
                          <a:solidFill>
                            <a:srgbClr val="FF0000"/>
                          </a:solidFill>
                          <a:effectLst/>
                        </a:rPr>
                        <a:t>65%</a:t>
                      </a:r>
                      <a:r>
                        <a:rPr lang="el-GR" sz="1600" b="1" kern="1200" dirty="0" smtClean="0">
                          <a:effectLst/>
                        </a:rPr>
                        <a:t> </a:t>
                      </a:r>
                      <a:r>
                        <a:rPr lang="el-GR" sz="1600" kern="1200" dirty="0" smtClean="0">
                          <a:effectLst/>
                        </a:rPr>
                        <a:t>των επιλέξιμων δαπανών</a:t>
                      </a:r>
                      <a:r>
                        <a:rPr lang="el-GR" sz="1600" kern="1200" baseline="0" dirty="0" smtClean="0">
                          <a:effectLst/>
                        </a:rPr>
                        <a:t> με εφαρμογή </a:t>
                      </a:r>
                      <a:r>
                        <a:rPr lang="el-GR" sz="1600" kern="1200" dirty="0" smtClean="0">
                          <a:solidFill>
                            <a:schemeClr val="dk1"/>
                          </a:solidFill>
                          <a:effectLst/>
                          <a:latin typeface="+mn-lt"/>
                          <a:ea typeface="+mn-ea"/>
                          <a:cs typeface="+mn-cs"/>
                        </a:rPr>
                        <a:t>Κανονισμού </a:t>
                      </a:r>
                      <a:r>
                        <a:rPr lang="en-US" sz="1600" kern="1200" dirty="0" smtClean="0">
                          <a:solidFill>
                            <a:schemeClr val="dk1"/>
                          </a:solidFill>
                          <a:effectLst/>
                          <a:latin typeface="+mn-lt"/>
                          <a:ea typeface="+mn-ea"/>
                          <a:cs typeface="+mn-cs"/>
                        </a:rPr>
                        <a:t>de </a:t>
                      </a:r>
                      <a:r>
                        <a:rPr lang="en-US" sz="1600" kern="1200" dirty="0" err="1" smtClean="0">
                          <a:solidFill>
                            <a:schemeClr val="dk1"/>
                          </a:solidFill>
                          <a:effectLst/>
                          <a:latin typeface="+mn-lt"/>
                          <a:ea typeface="+mn-ea"/>
                          <a:cs typeface="+mn-cs"/>
                        </a:rPr>
                        <a:t>minimis</a:t>
                      </a:r>
                      <a:r>
                        <a:rPr lang="el-GR" sz="1600" kern="1200" dirty="0" smtClean="0">
                          <a:solidFill>
                            <a:schemeClr val="dk1"/>
                          </a:solidFill>
                          <a:effectLst/>
                          <a:latin typeface="+mn-lt"/>
                          <a:ea typeface="+mn-ea"/>
                          <a:cs typeface="+mn-cs"/>
                        </a:rPr>
                        <a:t> 1407/2013 (200.000,00 ανά τριετία ανά δικαιούχο).</a:t>
                      </a:r>
                      <a:endParaRPr lang="el-GR" sz="1600" b="1" dirty="0">
                        <a:solidFill>
                          <a:schemeClr val="tx1"/>
                        </a:solidFill>
                      </a:endParaRPr>
                    </a:p>
                  </a:txBody>
                  <a:tcPr/>
                </a:tc>
                <a:extLst>
                  <a:ext uri="{0D108BD9-81ED-4DB2-BD59-A6C34878D82A}"/>
                </a:extLst>
              </a:tr>
            </a:tbl>
          </a:graphicData>
        </a:graphic>
      </p:graphicFrame>
      <p:pic>
        <p:nvPicPr>
          <p:cNvPr id="50201" name="Εικόνα 8"/>
          <p:cNvPicPr>
            <a:picLocks noChangeAspect="1"/>
          </p:cNvPicPr>
          <p:nvPr/>
        </p:nvPicPr>
        <p:blipFill>
          <a:blip r:embed="rId3" cstate="print"/>
          <a:srcRect/>
          <a:stretch>
            <a:fillRect/>
          </a:stretch>
        </p:blipFill>
        <p:spPr bwMode="auto">
          <a:xfrm>
            <a:off x="611188" y="6142038"/>
            <a:ext cx="6769100" cy="584200"/>
          </a:xfrm>
          <a:prstGeom prst="rect">
            <a:avLst/>
          </a:prstGeom>
          <a:noFill/>
          <a:ln w="9525">
            <a:noFill/>
            <a:miter lim="800000"/>
            <a:headEnd/>
            <a:tailEnd/>
          </a:ln>
        </p:spPr>
      </p:pic>
      <p:pic>
        <p:nvPicPr>
          <p:cNvPr id="50202" name="Εικόνα 3" descr="Εικόνα3.png"/>
          <p:cNvPicPr>
            <a:picLocks noChangeAspect="1" noChangeArrowheads="1"/>
          </p:cNvPicPr>
          <p:nvPr/>
        </p:nvPicPr>
        <p:blipFill>
          <a:blip r:embed="rId4" cstate="print"/>
          <a:srcRect/>
          <a:stretch>
            <a:fillRect/>
          </a:stretch>
        </p:blipFill>
        <p:spPr bwMode="auto">
          <a:xfrm>
            <a:off x="7740650" y="6142038"/>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333375"/>
            <a:ext cx="8388350" cy="647700"/>
          </a:xfrm>
          <a:solidFill>
            <a:schemeClr val="accent2">
              <a:lumMod val="40000"/>
              <a:lumOff val="60000"/>
            </a:schemeClr>
          </a:solidFill>
        </p:spPr>
        <p:txBody>
          <a:bodyPr rtlCol="0">
            <a:normAutofit/>
          </a:bodyPr>
          <a:lstStyle/>
          <a:p>
            <a:pPr fontAlgn="auto">
              <a:spcAft>
                <a:spcPts val="0"/>
              </a:spcAft>
              <a:defRPr/>
            </a:pPr>
            <a:r>
              <a:rPr lang="el-GR" sz="2800" b="1" dirty="0" smtClean="0"/>
              <a:t>ΒΑΣΙΚΕΣ ΠΛΗΡΟΦΟΡΙΕΣ ΠΡΟΣΚΛΗΣΗΣ</a:t>
            </a:r>
            <a:endParaRPr lang="el-GR" sz="2800" dirty="0"/>
          </a:p>
        </p:txBody>
      </p:sp>
      <p:graphicFrame>
        <p:nvGraphicFramePr>
          <p:cNvPr id="4" name="Θέση περιεχομένου 3"/>
          <p:cNvGraphicFramePr>
            <a:graphicFrameLocks noGrp="1"/>
          </p:cNvGraphicFramePr>
          <p:nvPr>
            <p:ph idx="1"/>
          </p:nvPr>
        </p:nvGraphicFramePr>
        <p:xfrm>
          <a:off x="457200" y="1362472"/>
          <a:ext cx="822960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3" name="Εικόνα 4"/>
          <p:cNvPicPr>
            <a:picLocks noChangeAspect="1"/>
          </p:cNvPicPr>
          <p:nvPr/>
        </p:nvPicPr>
        <p:blipFill>
          <a:blip r:embed="rId7" cstate="print"/>
          <a:srcRect/>
          <a:stretch>
            <a:fillRect/>
          </a:stretch>
        </p:blipFill>
        <p:spPr bwMode="auto">
          <a:xfrm>
            <a:off x="611188" y="6237288"/>
            <a:ext cx="6769100" cy="584200"/>
          </a:xfrm>
          <a:prstGeom prst="rect">
            <a:avLst/>
          </a:prstGeom>
          <a:noFill/>
          <a:ln w="9525">
            <a:noFill/>
            <a:miter lim="800000"/>
            <a:headEnd/>
            <a:tailEnd/>
          </a:ln>
        </p:spPr>
      </p:pic>
      <p:pic>
        <p:nvPicPr>
          <p:cNvPr id="51204" name="Εικόνα 3" descr="Εικόνα3.png"/>
          <p:cNvPicPr>
            <a:picLocks noChangeAspect="1" noChangeArrowheads="1"/>
          </p:cNvPicPr>
          <p:nvPr/>
        </p:nvPicPr>
        <p:blipFill>
          <a:blip r:embed="rId8"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333375"/>
            <a:ext cx="8388350" cy="647700"/>
          </a:xfrm>
          <a:solidFill>
            <a:schemeClr val="accent2">
              <a:lumMod val="40000"/>
              <a:lumOff val="60000"/>
            </a:schemeClr>
          </a:solidFill>
        </p:spPr>
        <p:txBody>
          <a:bodyPr rtlCol="0">
            <a:normAutofit/>
          </a:bodyPr>
          <a:lstStyle/>
          <a:p>
            <a:pPr fontAlgn="auto">
              <a:spcAft>
                <a:spcPts val="0"/>
              </a:spcAft>
              <a:defRPr/>
            </a:pPr>
            <a:r>
              <a:rPr lang="el-GR" sz="2800" b="1" dirty="0" smtClean="0"/>
              <a:t>ΒΑΣΙΚΕΣ ΠΛΗΡΟΦΟΡΙΕΣ ΠΡΟΣΚΛΗΣΗΣ</a:t>
            </a:r>
            <a:endParaRPr lang="el-GR" sz="2800" dirty="0"/>
          </a:p>
        </p:txBody>
      </p:sp>
      <p:graphicFrame>
        <p:nvGraphicFramePr>
          <p:cNvPr id="4" name="Θέση περιεχομένου 3"/>
          <p:cNvGraphicFramePr>
            <a:graphicFrameLocks noGrp="1"/>
          </p:cNvGraphicFramePr>
          <p:nvPr>
            <p:ph idx="1"/>
          </p:nvPr>
        </p:nvGraphicFramePr>
        <p:xfrm>
          <a:off x="457200" y="1362472"/>
          <a:ext cx="8229600" cy="4586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7" name="Εικόνα 4"/>
          <p:cNvPicPr>
            <a:picLocks noChangeAspect="1"/>
          </p:cNvPicPr>
          <p:nvPr/>
        </p:nvPicPr>
        <p:blipFill>
          <a:blip r:embed="rId7" cstate="print"/>
          <a:srcRect/>
          <a:stretch>
            <a:fillRect/>
          </a:stretch>
        </p:blipFill>
        <p:spPr bwMode="auto">
          <a:xfrm>
            <a:off x="611188" y="6237288"/>
            <a:ext cx="6769100" cy="584200"/>
          </a:xfrm>
          <a:prstGeom prst="rect">
            <a:avLst/>
          </a:prstGeom>
          <a:noFill/>
          <a:ln w="9525">
            <a:noFill/>
            <a:miter lim="800000"/>
            <a:headEnd/>
            <a:tailEnd/>
          </a:ln>
        </p:spPr>
      </p:pic>
      <p:pic>
        <p:nvPicPr>
          <p:cNvPr id="52228" name="Εικόνα 3" descr="Εικόνα3.png"/>
          <p:cNvPicPr>
            <a:picLocks noChangeAspect="1" noChangeArrowheads="1"/>
          </p:cNvPicPr>
          <p:nvPr/>
        </p:nvPicPr>
        <p:blipFill>
          <a:blip r:embed="rId8"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01613" y="5932488"/>
            <a:ext cx="9048750" cy="839787"/>
          </a:xfrm>
        </p:spPr>
        <p:txBody>
          <a:bodyPr/>
          <a:lstStyle/>
          <a:p>
            <a:pPr algn="l"/>
            <a:endParaRPr lang="el-GR" sz="1400" smtClean="0"/>
          </a:p>
        </p:txBody>
      </p:sp>
      <p:sp>
        <p:nvSpPr>
          <p:cNvPr id="8" name="Titel 3"/>
          <p:cNvSpPr txBox="1">
            <a:spLocks/>
          </p:cNvSpPr>
          <p:nvPr/>
        </p:nvSpPr>
        <p:spPr>
          <a:xfrm>
            <a:off x="492125" y="230188"/>
            <a:ext cx="8442325" cy="792162"/>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Ορθογώνιο 2"/>
          <p:cNvSpPr/>
          <p:nvPr/>
        </p:nvSpPr>
        <p:spPr>
          <a:xfrm>
            <a:off x="269875" y="1022350"/>
            <a:ext cx="8186738" cy="4892675"/>
          </a:xfrm>
          <a:prstGeom prst="rect">
            <a:avLst/>
          </a:prstGeom>
        </p:spPr>
        <p:txBody>
          <a:bodyPr>
            <a:spAutoFit/>
          </a:bodyPr>
          <a:lstStyle/>
          <a:p>
            <a:pPr algn="just">
              <a:spcBef>
                <a:spcPts val="0"/>
              </a:spcBef>
              <a:spcAft>
                <a:spcPts val="0"/>
              </a:spcAft>
              <a:defRPr/>
            </a:pPr>
            <a:endParaRPr lang="el-GR"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defRPr/>
            </a:pPr>
            <a:endParaRPr lang="el-GR"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defRPr/>
            </a:pPr>
            <a:endParaRPr lang="el-GR"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defRPr/>
            </a:pPr>
            <a:endParaRPr lang="el-GR"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defRPr/>
            </a:pPr>
            <a:endParaRPr lang="el-GR" sz="2000" dirty="0">
              <a:latin typeface="+mn-lt"/>
              <a:cs typeface="+mn-cs"/>
            </a:endParaRPr>
          </a:p>
          <a:p>
            <a:pPr algn="ctr">
              <a:spcBef>
                <a:spcPts val="0"/>
              </a:spcBef>
              <a:spcAft>
                <a:spcPts val="0"/>
              </a:spcAft>
              <a:defRPr/>
            </a:pPr>
            <a:r>
              <a:rPr lang="en-US" sz="2000" b="1" u="sng" dirty="0">
                <a:solidFill>
                  <a:schemeClr val="tx2">
                    <a:lumMod val="60000"/>
                    <a:lumOff val="40000"/>
                  </a:schemeClr>
                </a:solidFill>
                <a:latin typeface="+mn-lt"/>
                <a:cs typeface="+mn-cs"/>
              </a:rPr>
              <a:t>https://www.ependyseis.gr  </a:t>
            </a:r>
          </a:p>
          <a:p>
            <a:pPr algn="just">
              <a:spcBef>
                <a:spcPts val="0"/>
              </a:spcBef>
              <a:spcAft>
                <a:spcPts val="0"/>
              </a:spcAft>
              <a:defRPr/>
            </a:pPr>
            <a:r>
              <a:rPr lang="en-US" sz="2000" dirty="0">
                <a:latin typeface="+mn-lt"/>
                <a:cs typeface="+mn-cs"/>
              </a:rPr>
              <a:t> </a:t>
            </a:r>
            <a:endParaRPr lang="el-GR" sz="2000" dirty="0">
              <a:latin typeface="+mn-lt"/>
              <a:cs typeface="+mn-cs"/>
            </a:endParaRPr>
          </a:p>
          <a:p>
            <a:pPr algn="just">
              <a:spcBef>
                <a:spcPts val="0"/>
              </a:spcBef>
              <a:spcAft>
                <a:spcPts val="0"/>
              </a:spcAft>
              <a:defRPr/>
            </a:pPr>
            <a:r>
              <a:rPr lang="el-GR" sz="2000" dirty="0">
                <a:latin typeface="+mn-lt"/>
                <a:cs typeface="+mn-cs"/>
              </a:rPr>
              <a:t>Μετά την ηλεκτρονική υποβολή στο ΠΣΚΕ, οι δυνητικοί δικαιούχοι οφείλουν, </a:t>
            </a:r>
            <a:r>
              <a:rPr lang="el-GR" sz="2000" b="1" u="sng" dirty="0">
                <a:latin typeface="+mn-lt"/>
                <a:cs typeface="+mn-cs"/>
              </a:rPr>
              <a:t>εντός προθεσμίας δέκα (10) ημερολογιακών ημερών,</a:t>
            </a:r>
            <a:r>
              <a:rPr lang="el-GR" sz="2000" dirty="0">
                <a:latin typeface="+mn-lt"/>
                <a:cs typeface="+mn-cs"/>
              </a:rPr>
              <a:t> να αποστείλουν στην ΟΤΔ αποδεικτικό κατάθεσης της αίτησης στήριξης, όπως παράγεται από το ΠΣΚΕ μαζί με το φάκελο δικαιολογητικών.</a:t>
            </a:r>
          </a:p>
          <a:p>
            <a:pPr algn="just">
              <a:spcBef>
                <a:spcPts val="0"/>
              </a:spcBef>
              <a:spcAft>
                <a:spcPts val="0"/>
              </a:spcAft>
              <a:defRPr/>
            </a:pPr>
            <a:endParaRPr lang="el-GR" sz="2000" b="1"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defRPr/>
            </a:pPr>
            <a:r>
              <a:rPr lang="el-GR" sz="2000" dirty="0">
                <a:latin typeface="+mn-lt"/>
                <a:cs typeface="+mn-cs"/>
              </a:rPr>
              <a:t>Ο δικαιούχος οφείλει </a:t>
            </a:r>
            <a:r>
              <a:rPr lang="el-GR" sz="2000" b="1" u="sng" dirty="0">
                <a:latin typeface="+mn-lt"/>
                <a:cs typeface="+mn-cs"/>
              </a:rPr>
              <a:t>να ολοκληρώσει το οικονομικό και φυσικό αντικείμενο </a:t>
            </a:r>
            <a:r>
              <a:rPr lang="el-GR" sz="2000" dirty="0">
                <a:latin typeface="+mn-lt"/>
                <a:cs typeface="+mn-cs"/>
              </a:rPr>
              <a:t>της πράξης, εντός του εγκεκριμένου χρονοδιαγράμματός της, όπως δηλώνεται στην αίτηση στήριξης, και </a:t>
            </a:r>
            <a:r>
              <a:rPr lang="el-GR" sz="2000" b="1" dirty="0">
                <a:latin typeface="+mn-lt"/>
                <a:cs typeface="+mn-cs"/>
              </a:rPr>
              <a:t>εντός, το πολύ, τριών (3) ετών </a:t>
            </a:r>
            <a:r>
              <a:rPr lang="el-GR" sz="2000" dirty="0">
                <a:latin typeface="+mn-lt"/>
                <a:cs typeface="+mn-cs"/>
              </a:rPr>
              <a:t>από την στιγμή της ένταξης.</a:t>
            </a:r>
          </a:p>
        </p:txBody>
      </p:sp>
      <p:pic>
        <p:nvPicPr>
          <p:cNvPr id="53252" name="Εικόνα 5"/>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53253"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pic>
        <p:nvPicPr>
          <p:cNvPr id="53254" name="Picture 2"/>
          <p:cNvPicPr>
            <a:picLocks noChangeAspect="1" noChangeArrowheads="1"/>
          </p:cNvPicPr>
          <p:nvPr/>
        </p:nvPicPr>
        <p:blipFill>
          <a:blip r:embed="rId4" cstate="print"/>
          <a:srcRect/>
          <a:stretch>
            <a:fillRect/>
          </a:stretch>
        </p:blipFill>
        <p:spPr bwMode="auto">
          <a:xfrm>
            <a:off x="611188" y="836613"/>
            <a:ext cx="7777162" cy="1728787"/>
          </a:xfrm>
          <a:prstGeom prst="rect">
            <a:avLst/>
          </a:prstGeom>
          <a:noFill/>
          <a:ln w="9525">
            <a:noFill/>
            <a:miter lim="800000"/>
            <a:headEnd/>
            <a:tailEnd/>
          </a:ln>
        </p:spPr>
      </p:pic>
      <p:sp>
        <p:nvSpPr>
          <p:cNvPr id="9" name="1 - Τίτλος"/>
          <p:cNvSpPr txBox="1">
            <a:spLocks/>
          </p:cNvSpPr>
          <p:nvPr/>
        </p:nvSpPr>
        <p:spPr>
          <a:xfrm>
            <a:off x="377825" y="333375"/>
            <a:ext cx="8388350" cy="647700"/>
          </a:xfrm>
          <a:prstGeom prst="rect">
            <a:avLst/>
          </a:prstGeom>
          <a:solidFill>
            <a:schemeClr val="accent2">
              <a:lumMod val="40000"/>
              <a:lumOff val="6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l-GR" sz="2800" b="1" dirty="0" smtClean="0"/>
              <a:t>ΚΡΙΣΙΜΕΣ ΗΜΕΡΟΜΗΝΙΕΣ</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5427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31750"/>
            <a:ext cx="902176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b="1" dirty="0">
                <a:solidFill>
                  <a:schemeClr val="accent2">
                    <a:lumMod val="75000"/>
                  </a:schemeClr>
                </a:solidFill>
              </a:rPr>
              <a:t>ΕΠΙΛΕΞΙΜΟΤΗΤΑ ΔΑΠΑΝΩΝ</a:t>
            </a:r>
          </a:p>
        </p:txBody>
      </p:sp>
      <p:graphicFrame>
        <p:nvGraphicFramePr>
          <p:cNvPr id="7" name="Πίνακας 6"/>
          <p:cNvGraphicFramePr>
            <a:graphicFrameLocks noGrp="1"/>
          </p:cNvGraphicFramePr>
          <p:nvPr/>
        </p:nvGraphicFramePr>
        <p:xfrm>
          <a:off x="26988" y="549275"/>
          <a:ext cx="9053512" cy="5645150"/>
        </p:xfrm>
        <a:graphic>
          <a:graphicData uri="http://schemas.openxmlformats.org/drawingml/2006/table">
            <a:tbl>
              <a:tblPr firstRow="1" bandRow="1">
                <a:tableStyleId>{5C22544A-7EE6-4342-B048-85BDC9FD1C3A}</a:tableStyleId>
              </a:tblPr>
              <a:tblGrid>
                <a:gridCol w="4526933">
                  <a:extLst>
                    <a:ext uri="{9D8B030D-6E8A-4147-A177-3AD203B41FA5}"/>
                  </a:extLst>
                </a:gridCol>
                <a:gridCol w="4526933">
                  <a:extLst>
                    <a:ext uri="{9D8B030D-6E8A-4147-A177-3AD203B41FA5}"/>
                  </a:extLst>
                </a:gridCol>
              </a:tblGrid>
              <a:tr h="393624">
                <a:tc gridSpan="2">
                  <a:txBody>
                    <a:bodyPr/>
                    <a:lstStyle/>
                    <a:p>
                      <a:pPr algn="ctr"/>
                      <a:r>
                        <a:rPr lang="el-GR" sz="2000" dirty="0"/>
                        <a:t>ΓΕΝΙΚΕΣ</a:t>
                      </a:r>
                      <a:r>
                        <a:rPr lang="el-GR" sz="2000" baseline="0" dirty="0"/>
                        <a:t> ΕΠΙΛΕΞΙΜΕΣ ΔΑΠΑΝΕΣ</a:t>
                      </a:r>
                      <a:endParaRPr lang="el-GR" sz="2000" dirty="0"/>
                    </a:p>
                  </a:txBody>
                  <a:tcPr>
                    <a:solidFill>
                      <a:schemeClr val="accent2">
                        <a:lumMod val="75000"/>
                      </a:schemeClr>
                    </a:solidFill>
                  </a:tcPr>
                </a:tc>
                <a:tc hMerge="1">
                  <a:txBody>
                    <a:bodyPr/>
                    <a:lstStyle/>
                    <a:p>
                      <a:endParaRPr lang="el-GR" dirty="0"/>
                    </a:p>
                  </a:txBody>
                  <a:tcPr/>
                </a:tc>
                <a:extLst>
                  <a:ext uri="{0D108BD9-81ED-4DB2-BD59-A6C34878D82A}"/>
                </a:extLst>
              </a:tr>
              <a:tr h="696412">
                <a:tc gridSpan="2">
                  <a:txBody>
                    <a:bodyPr/>
                    <a:lstStyle/>
                    <a:p>
                      <a:pPr marL="285750" indent="-285750">
                        <a:buFont typeface="Arial" panose="020B0604020202020204" pitchFamily="34" charset="0"/>
                        <a:buChar char="•"/>
                      </a:pPr>
                      <a:r>
                        <a:rPr lang="el-GR" sz="2000" dirty="0"/>
                        <a:t>Αγορά, κατασκευή ή βελτίωση ακινήτου </a:t>
                      </a:r>
                    </a:p>
                    <a:p>
                      <a:pPr marL="0" indent="0">
                        <a:buFont typeface="Arial" panose="020B0604020202020204" pitchFamily="34" charset="0"/>
                        <a:buNone/>
                      </a:pPr>
                      <a:r>
                        <a:rPr lang="el-GR" sz="2000" dirty="0"/>
                        <a:t>(Μέχρι το </a:t>
                      </a:r>
                      <a:r>
                        <a:rPr lang="el-GR" sz="2000" b="1" dirty="0">
                          <a:solidFill>
                            <a:srgbClr val="FF0000"/>
                          </a:solidFill>
                        </a:rPr>
                        <a:t>10 %</a:t>
                      </a:r>
                      <a:r>
                        <a:rPr lang="el-GR" sz="2000" dirty="0"/>
                        <a:t> των συνολικών επιλέξιμων δαπανών)</a:t>
                      </a:r>
                    </a:p>
                  </a:txBody>
                  <a:tcPr/>
                </a:tc>
                <a:tc hMerge="1">
                  <a:txBody>
                    <a:bodyPr/>
                    <a:lstStyle/>
                    <a:p>
                      <a:endParaRPr lang="el-GR" dirty="0"/>
                    </a:p>
                  </a:txBody>
                  <a:tcPr/>
                </a:tc>
                <a:extLst>
                  <a:ext uri="{0D108BD9-81ED-4DB2-BD59-A6C34878D82A}"/>
                </a:extLst>
              </a:tr>
              <a:tr h="393624">
                <a:tc gridSpan="2">
                  <a:txBody>
                    <a:bodyPr/>
                    <a:lstStyle/>
                    <a:p>
                      <a:pPr marL="285750" indent="-285750">
                        <a:buFont typeface="Arial" panose="020B0604020202020204" pitchFamily="34" charset="0"/>
                        <a:buChar char="•"/>
                      </a:pPr>
                      <a:r>
                        <a:rPr lang="el-GR" sz="2000" dirty="0"/>
                        <a:t>Αγορά, μεταφορά και εγκατάσταση εξοπλισμού</a:t>
                      </a:r>
                    </a:p>
                  </a:txBody>
                  <a:tcPr/>
                </a:tc>
                <a:tc hMerge="1">
                  <a:txBody>
                    <a:bodyPr/>
                    <a:lstStyle/>
                    <a:p>
                      <a:endParaRPr lang="el-GR" dirty="0"/>
                    </a:p>
                  </a:txBody>
                  <a:tcPr/>
                </a:tc>
                <a:extLst>
                  <a:ext uri="{0D108BD9-81ED-4DB2-BD59-A6C34878D82A}"/>
                </a:extLst>
              </a:tr>
              <a:tr h="817527">
                <a:tc gridSpan="2">
                  <a:txBody>
                    <a:bodyPr/>
                    <a:lstStyle/>
                    <a:p>
                      <a:pPr marL="285750" indent="-285750">
                        <a:buFont typeface="Arial" panose="020B0604020202020204" pitchFamily="34" charset="0"/>
                        <a:buChar char="•"/>
                      </a:pPr>
                      <a:r>
                        <a:rPr lang="el-GR" sz="2000" dirty="0"/>
                        <a:t>Εξοπλισμός παραγωγής ενέργειας ανανεώσιμων πηγών </a:t>
                      </a:r>
                      <a:r>
                        <a:rPr lang="el-GR" sz="2000" dirty="0" smtClean="0"/>
                        <a:t>ενέργειας</a:t>
                      </a:r>
                    </a:p>
                    <a:p>
                      <a:pPr marL="0" indent="0">
                        <a:buFont typeface="Arial" panose="020B0604020202020204" pitchFamily="34" charset="0"/>
                        <a:buNone/>
                      </a:pPr>
                      <a:r>
                        <a:rPr lang="el-GR" sz="1400" b="1" dirty="0" smtClean="0">
                          <a:solidFill>
                            <a:srgbClr val="FF0000"/>
                          </a:solidFill>
                        </a:rPr>
                        <a:t>!!!</a:t>
                      </a:r>
                      <a:r>
                        <a:rPr lang="el-GR" sz="1400" b="1" dirty="0" smtClean="0"/>
                        <a:t> </a:t>
                      </a:r>
                      <a:r>
                        <a:rPr lang="el-GR" sz="1400" kern="1200" dirty="0" smtClean="0">
                          <a:solidFill>
                            <a:schemeClr val="dk1"/>
                          </a:solidFill>
                          <a:effectLst/>
                          <a:latin typeface="+mn-lt"/>
                          <a:ea typeface="+mn-ea"/>
                          <a:cs typeface="+mn-cs"/>
                        </a:rPr>
                        <a:t>Σε περίπτωση χρήσης του αρ. 14 του Καν. ΕΕ 651/2014 δεν είναι επιλέξιμες οι ενισχύσεις για παραγωγή ενέργειας και επομένως ο εξοπλισμός παραγωγής ενέργειας από ανανεώσιμες πηγές ενέργειας.</a:t>
                      </a:r>
                      <a:endParaRPr lang="el-GR" sz="1400" dirty="0"/>
                    </a:p>
                  </a:txBody>
                  <a:tcPr/>
                </a:tc>
                <a:tc hMerge="1">
                  <a:txBody>
                    <a:bodyPr/>
                    <a:lstStyle/>
                    <a:p>
                      <a:endParaRPr lang="el-GR" dirty="0"/>
                    </a:p>
                  </a:txBody>
                  <a:tcPr/>
                </a:tc>
                <a:extLst>
                  <a:ext uri="{0D108BD9-81ED-4DB2-BD59-A6C34878D82A}"/>
                </a:extLst>
              </a:tr>
              <a:tr h="1907563">
                <a:tc rowSpan="2">
                  <a:txBody>
                    <a:bodyPr/>
                    <a:lstStyle/>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t>Αγορά καινούργιων οχημάτων και συγκεκριμένα</a:t>
                      </a:r>
                    </a:p>
                    <a:p>
                      <a:endParaRPr lang="el-GR" sz="2000" dirty="0"/>
                    </a:p>
                  </a:txBody>
                  <a:tcPr/>
                </a:tc>
                <a:tc>
                  <a:txBody>
                    <a:bodyPr/>
                    <a:lstStyle/>
                    <a:p>
                      <a:r>
                        <a:rPr lang="el-GR" sz="2000" b="1" dirty="0"/>
                        <a:t>1. </a:t>
                      </a:r>
                      <a:r>
                        <a:rPr lang="el-GR" sz="2000" dirty="0"/>
                        <a:t>Οχημάτων μεταφοράς προϊόντων ειδικού τύπου τα οποία θεωρούνται απαραίτητα για την λειτουργία της επένδυσης (Έως </a:t>
                      </a:r>
                      <a:r>
                        <a:rPr lang="el-GR" sz="2000" b="1" dirty="0">
                          <a:solidFill>
                            <a:srgbClr val="FF0000"/>
                          </a:solidFill>
                        </a:rPr>
                        <a:t>10%</a:t>
                      </a:r>
                      <a:r>
                        <a:rPr lang="el-GR" sz="2000" dirty="0"/>
                        <a:t> του προϋπολογισμού του επενδυτικού σχεδίου)</a:t>
                      </a:r>
                    </a:p>
                  </a:txBody>
                  <a:tcPr/>
                </a:tc>
                <a:extLst>
                  <a:ext uri="{0D108BD9-81ED-4DB2-BD59-A6C34878D82A}"/>
                </a:extLst>
              </a:tr>
              <a:tr h="699257">
                <a:tc vMerge="1">
                  <a:txBody>
                    <a:bodyPr/>
                    <a:lstStyle/>
                    <a:p>
                      <a:endParaRPr lang="el-GR" dirty="0"/>
                    </a:p>
                  </a:txBody>
                  <a:tcPr/>
                </a:tc>
                <a:tc>
                  <a:txBody>
                    <a:bodyPr/>
                    <a:lstStyle/>
                    <a:p>
                      <a:r>
                        <a:rPr lang="el-GR" sz="2000" b="1" dirty="0"/>
                        <a:t>2. </a:t>
                      </a:r>
                      <a:r>
                        <a:rPr lang="el-GR" sz="2000" dirty="0"/>
                        <a:t>Μέσων εσωτερικής μεταφοράς που καλύπτουν τις ανάγκες της επένδυσης. </a:t>
                      </a:r>
                    </a:p>
                  </a:txBody>
                  <a:tcPr/>
                </a:tc>
                <a:extLst>
                  <a:ext uri="{0D108BD9-81ED-4DB2-BD59-A6C34878D82A}"/>
                </a:extLst>
              </a:tr>
              <a:tr h="708616">
                <a:tc gridSpan="2">
                  <a:txBody>
                    <a:bodyPr/>
                    <a:lstStyle/>
                    <a:p>
                      <a:r>
                        <a:rPr lang="el-GR" sz="2000" b="1" dirty="0">
                          <a:solidFill>
                            <a:srgbClr val="FF0000"/>
                          </a:solidFill>
                        </a:rPr>
                        <a:t>!!!</a:t>
                      </a:r>
                      <a:r>
                        <a:rPr lang="el-GR" sz="2000" b="1" dirty="0"/>
                        <a:t> </a:t>
                      </a:r>
                      <a:r>
                        <a:rPr lang="el-GR" sz="2000" dirty="0"/>
                        <a:t> </a:t>
                      </a:r>
                      <a:r>
                        <a:rPr lang="el-GR" sz="2000" b="1" dirty="0"/>
                        <a:t>Δεν είναι επιλέξιμα </a:t>
                      </a:r>
                      <a:r>
                        <a:rPr lang="el-GR" sz="2000" dirty="0"/>
                        <a:t>οχήματα μεταφοράς προσωπικού ή πελατών, εκτός αν σε επιμέρους υποδράσεις περιγράφεται διαφορετικά</a:t>
                      </a:r>
                    </a:p>
                  </a:txBody>
                  <a:tcPr/>
                </a:tc>
                <a:tc hMerge="1">
                  <a:txBody>
                    <a:bodyPr/>
                    <a:lstStyle/>
                    <a:p>
                      <a:endParaRPr lang="el-GR" dirty="0"/>
                    </a:p>
                  </a:txBody>
                  <a:tcPr/>
                </a:tc>
                <a:extLst>
                  <a:ext uri="{0D108BD9-81ED-4DB2-BD59-A6C34878D82A}"/>
                </a:extLst>
              </a:tr>
            </a:tbl>
          </a:graphicData>
        </a:graphic>
      </p:graphicFrame>
      <p:pic>
        <p:nvPicPr>
          <p:cNvPr id="54296" name="Εικόνα 8"/>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54297"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5529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04775" y="-66675"/>
            <a:ext cx="8812213"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200" b="1" dirty="0">
                <a:solidFill>
                  <a:schemeClr val="accent2">
                    <a:lumMod val="75000"/>
                  </a:schemeClr>
                </a:solidFill>
              </a:rPr>
              <a:t>ΕΠΙΛΕΞΙΜΟΤΗΤΑ ΔΑΠΑΝΩΝ</a:t>
            </a:r>
          </a:p>
        </p:txBody>
      </p:sp>
      <p:pic>
        <p:nvPicPr>
          <p:cNvPr id="55300"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0" y="600075"/>
          <a:ext cx="9144000" cy="5186363"/>
        </p:xfrm>
        <a:graphic>
          <a:graphicData uri="http://schemas.openxmlformats.org/drawingml/2006/table">
            <a:tbl>
              <a:tblPr firstRow="1" bandRow="1">
                <a:tableStyleId>{5C22544A-7EE6-4342-B048-85BDC9FD1C3A}</a:tableStyleId>
              </a:tblPr>
              <a:tblGrid>
                <a:gridCol w="4019107">
                  <a:extLst>
                    <a:ext uri="{9D8B030D-6E8A-4147-A177-3AD203B41FA5}"/>
                  </a:extLst>
                </a:gridCol>
                <a:gridCol w="5124893">
                  <a:extLst>
                    <a:ext uri="{9D8B030D-6E8A-4147-A177-3AD203B41FA5}"/>
                  </a:extLst>
                </a:gridCol>
              </a:tblGrid>
              <a:tr h="395603">
                <a:tc gridSpan="2">
                  <a:txBody>
                    <a:bodyPr/>
                    <a:lstStyle/>
                    <a:p>
                      <a:pPr algn="ctr"/>
                      <a:r>
                        <a:rPr lang="el-GR" sz="2000" dirty="0"/>
                        <a:t>ΓΕΝΙΚΕΣ</a:t>
                      </a:r>
                      <a:r>
                        <a:rPr lang="el-GR" sz="2000" baseline="0" dirty="0"/>
                        <a:t> ΕΠΙΛΕΞΙΜΕΣ ΔΑΠΑΝΕΣ</a:t>
                      </a:r>
                      <a:endParaRPr lang="el-GR" sz="2000" dirty="0"/>
                    </a:p>
                  </a:txBody>
                  <a:tcPr>
                    <a:solidFill>
                      <a:schemeClr val="accent2">
                        <a:lumMod val="75000"/>
                      </a:schemeClr>
                    </a:solidFill>
                  </a:tcPr>
                </a:tc>
                <a:tc hMerge="1">
                  <a:txBody>
                    <a:bodyPr/>
                    <a:lstStyle/>
                    <a:p>
                      <a:endParaRPr lang="el-GR" dirty="0"/>
                    </a:p>
                  </a:txBody>
                  <a:tcPr/>
                </a:tc>
                <a:extLst>
                  <a:ext uri="{0D108BD9-81ED-4DB2-BD59-A6C34878D82A}"/>
                </a:extLst>
              </a:tr>
              <a:tr h="395603">
                <a:tc gridSpan="2">
                  <a:txBody>
                    <a:bodyPr/>
                    <a:lstStyle/>
                    <a:p>
                      <a:pPr marL="285750" indent="-285750">
                        <a:buFont typeface="Arial" panose="020B0604020202020204" pitchFamily="34" charset="0"/>
                        <a:buChar char="•"/>
                      </a:pPr>
                      <a:r>
                        <a:rPr lang="el-GR" sz="2000" dirty="0"/>
                        <a:t>Απόκτηση πιστοποιητικών διασφάλισης ποιότητας</a:t>
                      </a:r>
                    </a:p>
                  </a:txBody>
                  <a:tcPr/>
                </a:tc>
                <a:tc hMerge="1">
                  <a:txBody>
                    <a:bodyPr/>
                    <a:lstStyle/>
                    <a:p>
                      <a:endParaRPr lang="el-GR" dirty="0"/>
                    </a:p>
                  </a:txBody>
                  <a:tcPr/>
                </a:tc>
                <a:extLst>
                  <a:ext uri="{0D108BD9-81ED-4DB2-BD59-A6C34878D82A}"/>
                </a:extLst>
              </a:tr>
              <a:tr h="682822">
                <a:tc gridSpan="2">
                  <a:txBody>
                    <a:bodyPr/>
                    <a:lstStyle/>
                    <a:p>
                      <a:pPr marL="285750" indent="-285750">
                        <a:buFont typeface="Arial" panose="020B0604020202020204" pitchFamily="34" charset="0"/>
                        <a:buChar char="•"/>
                      </a:pPr>
                      <a:r>
                        <a:rPr lang="el-GR" sz="2000" dirty="0"/>
                        <a:t>Αμοιβές προσωπικού κατά την υλοποίηση της πράξης (ημερομίσθια εργατών &amp; ασφαλιστικές εισφορές εργοδότη) </a:t>
                      </a:r>
                    </a:p>
                  </a:txBody>
                  <a:tcPr/>
                </a:tc>
                <a:tc hMerge="1">
                  <a:txBody>
                    <a:bodyPr/>
                    <a:lstStyle/>
                    <a:p>
                      <a:endParaRPr lang="el-GR" dirty="0"/>
                    </a:p>
                  </a:txBody>
                  <a:tcPr/>
                </a:tc>
                <a:extLst>
                  <a:ext uri="{0D108BD9-81ED-4DB2-BD59-A6C34878D82A}"/>
                </a:extLst>
              </a:tr>
              <a:tr h="682822">
                <a:tc gridSpan="2">
                  <a:txBody>
                    <a:bodyPr/>
                    <a:lstStyle/>
                    <a:p>
                      <a:pPr marL="285750" indent="-285750">
                        <a:buFont typeface="Arial" panose="020B0604020202020204" pitchFamily="34" charset="0"/>
                        <a:buChar char="•"/>
                      </a:pPr>
                      <a:r>
                        <a:rPr lang="el-GR" sz="2000" dirty="0"/>
                        <a:t>Δαπάνες συστημάτων ασφαλείας εγκαταστάσεων, συστημάτων πυροσβεστικής προστασίας εγκαταστάσεων</a:t>
                      </a:r>
                    </a:p>
                  </a:txBody>
                  <a:tcPr/>
                </a:tc>
                <a:tc hMerge="1">
                  <a:txBody>
                    <a:bodyPr/>
                    <a:lstStyle/>
                    <a:p>
                      <a:endParaRPr lang="el-GR" dirty="0"/>
                    </a:p>
                  </a:txBody>
                  <a:tcPr/>
                </a:tc>
                <a:extLst>
                  <a:ext uri="{0D108BD9-81ED-4DB2-BD59-A6C34878D82A}"/>
                </a:extLst>
              </a:tr>
              <a:tr h="2291414">
                <a:tc>
                  <a:txBody>
                    <a:bodyPr/>
                    <a:lstStyle/>
                    <a:p>
                      <a:pPr marL="285750" indent="-285750">
                        <a:buFont typeface="Arial" panose="020B0604020202020204" pitchFamily="34" charset="0"/>
                        <a:buChar char="•"/>
                      </a:pPr>
                      <a:r>
                        <a:rPr lang="el-GR" sz="2000" dirty="0"/>
                        <a:t>Γενικές δαπάνες (αμοιβές αρχιτεκτόνων, μηχανικών και συμβούλων, δαπάνες για μελέτες σκοπιμότητας κ.α.)</a:t>
                      </a:r>
                    </a:p>
                  </a:txBody>
                  <a:tcPr/>
                </a:tc>
                <a:tc>
                  <a:txBody>
                    <a:bodyPr/>
                    <a:lstStyle/>
                    <a:p>
                      <a:r>
                        <a:rPr lang="el-GR" sz="2000" dirty="0"/>
                        <a:t>Έως  </a:t>
                      </a:r>
                      <a:r>
                        <a:rPr lang="el-GR" sz="2000" b="1" dirty="0">
                          <a:solidFill>
                            <a:srgbClr val="FF0000"/>
                          </a:solidFill>
                        </a:rPr>
                        <a:t>10% </a:t>
                      </a:r>
                      <a:r>
                        <a:rPr lang="el-GR" sz="2000" dirty="0"/>
                        <a:t>του Συνολικού Κόστους της Πράξης και η επιλεξιμότητα τους ισχύει από την ημερομηνία υποβολής της Αίτησης Στήριξης, πλην των Υποδράσεων που ενισχύονται βάσει του </a:t>
                      </a:r>
                      <a:r>
                        <a:rPr lang="el-GR" sz="2000" b="1" dirty="0"/>
                        <a:t>Καν. 1407/2013</a:t>
                      </a:r>
                      <a:r>
                        <a:rPr lang="el-GR" sz="2000" dirty="0"/>
                        <a:t>, όπου η επιλεξιμότητα τους ισχύει από την ημερομηνία έγκρισης του ΤΠ </a:t>
                      </a:r>
                      <a:r>
                        <a:rPr lang="el-GR" sz="2000" dirty="0" smtClean="0"/>
                        <a:t>(21-12-2016</a:t>
                      </a:r>
                      <a:r>
                        <a:rPr lang="el-GR" sz="2000" dirty="0"/>
                        <a:t>)</a:t>
                      </a:r>
                      <a:r>
                        <a:rPr lang="el-GR" sz="2000" baseline="0" dirty="0"/>
                        <a:t> </a:t>
                      </a:r>
                      <a:endParaRPr lang="el-GR" sz="2000" dirty="0"/>
                    </a:p>
                  </a:txBody>
                  <a:tcPr/>
                </a:tc>
                <a:extLst>
                  <a:ext uri="{0D108BD9-81ED-4DB2-BD59-A6C34878D82A}"/>
                </a:extLst>
              </a:tr>
              <a:tr h="682822">
                <a:tc gridSpan="2">
                  <a:txBody>
                    <a:bodyPr/>
                    <a:lstStyle/>
                    <a:p>
                      <a:pPr marL="342900" indent="-342900">
                        <a:buFont typeface="Arial" panose="020B0604020202020204" pitchFamily="34" charset="0"/>
                        <a:buChar char="•"/>
                      </a:pPr>
                      <a:r>
                        <a:rPr lang="el-GR" sz="2000" dirty="0"/>
                        <a:t>Δαπάνες όπως απόκτηση ή ανάπτυξη λογισμικού και αποκτήσεις διπλωμάτων ευρεσιτεχνίας, αδειών, δικαιωμάτων πνευματικής ιδιοκτησίας κτλ. </a:t>
                      </a:r>
                    </a:p>
                  </a:txBody>
                  <a:tcPr/>
                </a:tc>
                <a:tc hMerge="1">
                  <a:txBody>
                    <a:bodyPr/>
                    <a:lstStyle/>
                    <a:p>
                      <a:endParaRPr lang="el-GR" dirty="0"/>
                    </a:p>
                  </a:txBody>
                  <a:tcPr/>
                </a:tc>
                <a:extLst>
                  <a:ext uri="{0D108BD9-81ED-4DB2-BD59-A6C34878D82A}"/>
                </a:extLst>
              </a:tr>
            </a:tbl>
          </a:graphicData>
        </a:graphic>
      </p:graphicFrame>
      <p:pic>
        <p:nvPicPr>
          <p:cNvPr id="55319"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260350"/>
            <a:ext cx="8388350" cy="706438"/>
          </a:xfrm>
          <a:solidFill>
            <a:schemeClr val="accent2">
              <a:lumMod val="40000"/>
              <a:lumOff val="60000"/>
            </a:schemeClr>
          </a:solidFill>
        </p:spPr>
        <p:txBody>
          <a:bodyPr rtlCol="0">
            <a:noAutofit/>
          </a:bodyPr>
          <a:lstStyle/>
          <a:p>
            <a:pPr fontAlgn="auto">
              <a:spcAft>
                <a:spcPts val="0"/>
              </a:spcAft>
              <a:defRPr/>
            </a:pPr>
            <a:r>
              <a:rPr lang="el-GR" sz="2800" b="1" dirty="0" smtClean="0"/>
              <a:t>ΧΑΡΤΗΣ ΠΕΡΙΟΧΗΣ ΠΑΡΕΜΒΑΣΗΣ CLLD/L</a:t>
            </a:r>
            <a:r>
              <a:rPr lang="en-US" sz="2800" b="1" dirty="0" smtClean="0"/>
              <a:t>EADER</a:t>
            </a:r>
            <a:r>
              <a:rPr lang="el-GR" sz="2800" b="1" dirty="0" smtClean="0"/>
              <a:t> </a:t>
            </a:r>
            <a:br>
              <a:rPr lang="el-GR" sz="2800" b="1" dirty="0" smtClean="0"/>
            </a:br>
            <a:r>
              <a:rPr lang="el-GR" sz="2800" b="1" dirty="0" smtClean="0"/>
              <a:t>του ΠΑΑ</a:t>
            </a:r>
            <a:endParaRPr lang="el-GR" sz="2800" dirty="0"/>
          </a:p>
        </p:txBody>
      </p:sp>
      <p:pic>
        <p:nvPicPr>
          <p:cNvPr id="6" name="5 - Θέση περιεχομένου" descr="xarths_synolikos.jpg"/>
          <p:cNvPicPr>
            <a:picLocks noGrp="1" noChangeAspect="1"/>
          </p:cNvPicPr>
          <p:nvPr>
            <p:ph idx="1"/>
          </p:nvPr>
        </p:nvPicPr>
        <p:blipFill>
          <a:blip r:embed="rId2" cstate="print"/>
          <a:srcRect t="18179" b="3491"/>
          <a:stretch>
            <a:fillRect/>
          </a:stretch>
        </p:blipFill>
        <p:spPr>
          <a:xfrm>
            <a:off x="2124075" y="1052513"/>
            <a:ext cx="5075238" cy="5097462"/>
          </a:xfrm>
        </p:spPr>
      </p:pic>
      <p:pic>
        <p:nvPicPr>
          <p:cNvPr id="18435" name="Εικόνα 6"/>
          <p:cNvPicPr>
            <a:picLocks noChangeAspect="1"/>
          </p:cNvPicPr>
          <p:nvPr/>
        </p:nvPicPr>
        <p:blipFill>
          <a:blip r:embed="rId3" cstate="print"/>
          <a:srcRect/>
          <a:stretch>
            <a:fillRect/>
          </a:stretch>
        </p:blipFill>
        <p:spPr bwMode="auto">
          <a:xfrm>
            <a:off x="611188" y="6237288"/>
            <a:ext cx="6769100" cy="584200"/>
          </a:xfrm>
          <a:prstGeom prst="rect">
            <a:avLst/>
          </a:prstGeom>
          <a:noFill/>
          <a:ln w="9525">
            <a:noFill/>
            <a:miter lim="800000"/>
            <a:headEnd/>
            <a:tailEnd/>
          </a:ln>
        </p:spPr>
      </p:pic>
      <p:pic>
        <p:nvPicPr>
          <p:cNvPr id="18436" name="Εικόνα 3" descr="Εικόνα3.png"/>
          <p:cNvPicPr>
            <a:picLocks noChangeAspect="1" noChangeArrowheads="1"/>
          </p:cNvPicPr>
          <p:nvPr/>
        </p:nvPicPr>
        <p:blipFill>
          <a:blip r:embed="rId4"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5632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200" b="1" dirty="0">
                <a:solidFill>
                  <a:schemeClr val="accent2">
                    <a:lumMod val="75000"/>
                  </a:schemeClr>
                </a:solidFill>
              </a:rPr>
              <a:t>ΕΠΙΛΕΞΙΜΟΤΗΤΑ ΔΑΠΑΝΩΝ</a:t>
            </a:r>
          </a:p>
        </p:txBody>
      </p:sp>
      <p:pic>
        <p:nvPicPr>
          <p:cNvPr id="56324"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4763" y="949325"/>
          <a:ext cx="9047162" cy="4657725"/>
        </p:xfrm>
        <a:graphic>
          <a:graphicData uri="http://schemas.openxmlformats.org/drawingml/2006/table">
            <a:tbl>
              <a:tblPr firstRow="1" bandRow="1">
                <a:tableStyleId>{5C22544A-7EE6-4342-B048-85BDC9FD1C3A}</a:tableStyleId>
              </a:tblPr>
              <a:tblGrid>
                <a:gridCol w="9048206">
                  <a:extLst>
                    <a:ext uri="{9D8B030D-6E8A-4147-A177-3AD203B41FA5}"/>
                  </a:extLst>
                </a:gridCol>
              </a:tblGrid>
              <a:tr h="500499">
                <a:tc>
                  <a:txBody>
                    <a:bodyPr/>
                    <a:lstStyle/>
                    <a:p>
                      <a:pPr algn="ctr"/>
                      <a:r>
                        <a:rPr lang="el-GR" sz="2000" dirty="0"/>
                        <a:t>ΓΕΝΙΚΕΣ ΕΠΙΛΕΞΙΜΕΣ ΔΑΠΑΝΕΣ</a:t>
                      </a:r>
                    </a:p>
                  </a:txBody>
                  <a:tcPr>
                    <a:solidFill>
                      <a:schemeClr val="accent2">
                        <a:lumMod val="75000"/>
                      </a:schemeClr>
                    </a:solidFill>
                  </a:tcPr>
                </a:tc>
                <a:extLst>
                  <a:ext uri="{0D108BD9-81ED-4DB2-BD59-A6C34878D82A}"/>
                </a:extLst>
              </a:tr>
              <a:tr h="863875">
                <a:tc>
                  <a:txBody>
                    <a:bodyPr/>
                    <a:lstStyle/>
                    <a:p>
                      <a:pPr marL="285750" indent="-285750">
                        <a:buFont typeface="Arial" panose="020B0604020202020204" pitchFamily="34" charset="0"/>
                        <a:buChar char="•"/>
                      </a:pPr>
                      <a:r>
                        <a:rPr lang="el-GR" sz="2000" dirty="0"/>
                        <a:t>Δαπάνες προβολής, όπως ιστοσελίδα, έντυπα, διαφήμιση και συμμετοχή σε εκθέσεις και μέχρι το </a:t>
                      </a:r>
                      <a:r>
                        <a:rPr lang="el-GR" sz="2000" b="1" dirty="0">
                          <a:solidFill>
                            <a:srgbClr val="FF0000"/>
                          </a:solidFill>
                        </a:rPr>
                        <a:t>10%</a:t>
                      </a:r>
                      <a:r>
                        <a:rPr lang="el-GR" sz="2000" dirty="0"/>
                        <a:t> του συνολικού κόστους της πράξης</a:t>
                      </a:r>
                    </a:p>
                  </a:txBody>
                  <a:tcPr/>
                </a:tc>
                <a:extLst>
                  <a:ext uri="{0D108BD9-81ED-4DB2-BD59-A6C34878D82A}"/>
                </a:extLst>
              </a:tr>
              <a:tr h="863875">
                <a:tc>
                  <a:txBody>
                    <a:bodyPr/>
                    <a:lstStyle/>
                    <a:p>
                      <a:pPr marL="285750" indent="-285750">
                        <a:buFont typeface="Arial" panose="020B0604020202020204" pitchFamily="34" charset="0"/>
                        <a:buChar char="•"/>
                      </a:pPr>
                      <a:r>
                        <a:rPr lang="el-GR" sz="2000" dirty="0"/>
                        <a:t>Δαπάνες σύνδεσης με Οργανισμούς Κοινής Ωφέλειας (ΟΚΩ) όπως ενδεικτικά ΔΕΗ, ύδρευση, αποχέτευση, δίκτυο τηλεφωνίας κλπ</a:t>
                      </a:r>
                      <a:r>
                        <a:rPr lang="el-GR" sz="2000" baseline="0" dirty="0"/>
                        <a:t> </a:t>
                      </a:r>
                      <a:endParaRPr lang="el-GR" sz="2000" dirty="0"/>
                    </a:p>
                  </a:txBody>
                  <a:tcPr/>
                </a:tc>
                <a:extLst>
                  <a:ext uri="{0D108BD9-81ED-4DB2-BD59-A6C34878D82A}"/>
                </a:extLst>
              </a:tr>
              <a:tr h="863875">
                <a:tc>
                  <a:txBody>
                    <a:bodyPr/>
                    <a:lstStyle/>
                    <a:p>
                      <a:pPr marL="285750" indent="-285750">
                        <a:buFont typeface="Arial" panose="020B0604020202020204" pitchFamily="34" charset="0"/>
                        <a:buChar char="•"/>
                      </a:pPr>
                      <a:r>
                        <a:rPr lang="el-GR" sz="2000" dirty="0"/>
                        <a:t>Ασφαλιστήριο συμβόλαιο κατά παντός κινδύνου, κατά τη διάρκεια των εργασιών της επένδυσης</a:t>
                      </a:r>
                      <a:r>
                        <a:rPr lang="el-GR" sz="2000" baseline="0" dirty="0"/>
                        <a:t> </a:t>
                      </a:r>
                      <a:endParaRPr lang="el-GR" sz="2000" dirty="0"/>
                    </a:p>
                  </a:txBody>
                  <a:tcPr/>
                </a:tc>
                <a:extLst>
                  <a:ext uri="{0D108BD9-81ED-4DB2-BD59-A6C34878D82A}"/>
                </a:extLst>
              </a:tr>
              <a:tr h="660061">
                <a:tc>
                  <a:txBody>
                    <a:bodyPr/>
                    <a:lstStyle/>
                    <a:p>
                      <a:pPr marL="285750" indent="-285750">
                        <a:buFont typeface="Arial" panose="020B0604020202020204" pitchFamily="34" charset="0"/>
                        <a:buChar char="•"/>
                      </a:pPr>
                      <a:r>
                        <a:rPr lang="el-GR" sz="2000" dirty="0"/>
                        <a:t>Ο </a:t>
                      </a:r>
                      <a:r>
                        <a:rPr lang="el-GR" sz="2000" b="1" dirty="0"/>
                        <a:t>ΦΠΑ</a:t>
                      </a:r>
                      <a:r>
                        <a:rPr lang="el-GR" sz="2000" dirty="0"/>
                        <a:t> είναι επιλέξιμος κατά το μέρος που δεν είναι ανακτήσιμος δυνάμει της Εθνικής Νομοθεσίας για το ΦΠΑ</a:t>
                      </a:r>
                      <a:r>
                        <a:rPr lang="el-GR" sz="2000" baseline="0" dirty="0"/>
                        <a:t> </a:t>
                      </a:r>
                      <a:endParaRPr lang="el-GR" sz="2000" dirty="0"/>
                    </a:p>
                  </a:txBody>
                  <a:tcPr/>
                </a:tc>
                <a:extLst>
                  <a:ext uri="{0D108BD9-81ED-4DB2-BD59-A6C34878D82A}"/>
                </a:extLst>
              </a:tr>
              <a:tr h="863875">
                <a:tc>
                  <a:txBody>
                    <a:bodyPr/>
                    <a:lstStyle/>
                    <a:p>
                      <a:pPr marL="285750" indent="-285750">
                        <a:buFont typeface="Arial" panose="020B0604020202020204" pitchFamily="34" charset="0"/>
                        <a:buChar char="•"/>
                      </a:pPr>
                      <a:r>
                        <a:rPr lang="el-GR" sz="2000" dirty="0"/>
                        <a:t>Δαπάνες εξοπλισμού επιχείρησης όπως αγορά FAX, τηλεφωνικών εγκαταστάσεων, λογισμικών κ.α. </a:t>
                      </a:r>
                    </a:p>
                  </a:txBody>
                  <a:tcPr/>
                </a:tc>
                <a:extLst>
                  <a:ext uri="{0D108BD9-81ED-4DB2-BD59-A6C34878D82A}"/>
                </a:extLst>
              </a:tr>
            </a:tbl>
          </a:graphicData>
        </a:graphic>
      </p:graphicFrame>
      <p:pic>
        <p:nvPicPr>
          <p:cNvPr id="56341"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201613" y="5418138"/>
            <a:ext cx="9048750" cy="1354137"/>
          </a:xfrm>
        </p:spPr>
        <p:txBody>
          <a:bodyPr/>
          <a:lstStyle/>
          <a:p>
            <a:pPr algn="l"/>
            <a:endParaRPr lang="el-GR" sz="1400" smtClean="0"/>
          </a:p>
        </p:txBody>
      </p:sp>
      <p:sp>
        <p:nvSpPr>
          <p:cNvPr id="5734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200" b="1" dirty="0">
                <a:solidFill>
                  <a:schemeClr val="accent2">
                    <a:lumMod val="75000"/>
                  </a:schemeClr>
                </a:solidFill>
              </a:rPr>
              <a:t>ΕΠΙΛΕΞΙΜΟΤΗΤΑ ΔΑΠΑΝΩΝ</a:t>
            </a:r>
          </a:p>
        </p:txBody>
      </p:sp>
      <p:pic>
        <p:nvPicPr>
          <p:cNvPr id="57348"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15875" y="855663"/>
          <a:ext cx="9128125" cy="4930775"/>
        </p:xfrm>
        <a:graphic>
          <a:graphicData uri="http://schemas.openxmlformats.org/drawingml/2006/table">
            <a:tbl>
              <a:tblPr firstRow="1" bandRow="1">
                <a:tableStyleId>{5C22544A-7EE6-4342-B048-85BDC9FD1C3A}</a:tableStyleId>
              </a:tblPr>
              <a:tblGrid>
                <a:gridCol w="9127898">
                  <a:extLst>
                    <a:ext uri="{9D8B030D-6E8A-4147-A177-3AD203B41FA5}"/>
                  </a:extLst>
                </a:gridCol>
              </a:tblGrid>
              <a:tr h="527699">
                <a:tc>
                  <a:txBody>
                    <a:bodyPr/>
                    <a:lstStyle/>
                    <a:p>
                      <a:pPr algn="ctr"/>
                      <a:r>
                        <a:rPr lang="el-GR" sz="2200" u="sng" dirty="0"/>
                        <a:t>ΜΗ</a:t>
                      </a:r>
                      <a:r>
                        <a:rPr lang="el-GR" sz="2000" dirty="0"/>
                        <a:t> ΕΠΙΛΕΞΙΜΕΣ ΔΑΠΑΝΕΣ</a:t>
                      </a:r>
                    </a:p>
                  </a:txBody>
                  <a:tcPr>
                    <a:solidFill>
                      <a:schemeClr val="accent2">
                        <a:lumMod val="75000"/>
                      </a:schemeClr>
                    </a:solidFill>
                  </a:tcPr>
                </a:tc>
                <a:extLst>
                  <a:ext uri="{0D108BD9-81ED-4DB2-BD59-A6C34878D82A}"/>
                </a:extLst>
              </a:tr>
              <a:tr h="910823">
                <a:tc>
                  <a:txBody>
                    <a:bodyPr/>
                    <a:lstStyle/>
                    <a:p>
                      <a:pPr marL="285750" indent="-285750">
                        <a:buFont typeface="Arial" panose="020B0604020202020204" pitchFamily="34" charset="0"/>
                        <a:buChar char="•"/>
                      </a:pPr>
                      <a:r>
                        <a:rPr lang="el-GR" sz="2000" b="1" dirty="0"/>
                        <a:t>Μίσθωση</a:t>
                      </a:r>
                      <a:r>
                        <a:rPr lang="el-GR" sz="2000" dirty="0"/>
                        <a:t> κτιριακών εγκαταστάσεων παλαιών ή καινούργιων, ανεξάρτητα από την πιθανή προηγούμενη χρήση τους</a:t>
                      </a:r>
                    </a:p>
                  </a:txBody>
                  <a:tcPr/>
                </a:tc>
                <a:extLst>
                  <a:ext uri="{0D108BD9-81ED-4DB2-BD59-A6C34878D82A}"/>
                </a:extLst>
              </a:tr>
              <a:tr h="910823">
                <a:tc>
                  <a:txBody>
                    <a:bodyPr/>
                    <a:lstStyle/>
                    <a:p>
                      <a:pPr marL="285750" indent="-285750">
                        <a:buFont typeface="Arial" panose="020B0604020202020204" pitchFamily="34" charset="0"/>
                        <a:buChar char="•"/>
                      </a:pPr>
                      <a:r>
                        <a:rPr lang="el-GR" sz="2000" dirty="0"/>
                        <a:t>Έργα απλής </a:t>
                      </a:r>
                      <a:r>
                        <a:rPr lang="el-GR" sz="2000" b="1" dirty="0"/>
                        <a:t>συντήρησης</a:t>
                      </a:r>
                      <a:r>
                        <a:rPr lang="el-GR" sz="2000" dirty="0"/>
                        <a:t> κτιριακών και έργα συντήρησης μηχανολογικού εξοπλισμού</a:t>
                      </a:r>
                    </a:p>
                  </a:txBody>
                  <a:tcPr/>
                </a:tc>
                <a:extLst>
                  <a:ext uri="{0D108BD9-81ED-4DB2-BD59-A6C34878D82A}"/>
                </a:extLst>
              </a:tr>
              <a:tr h="910823">
                <a:tc>
                  <a:txBody>
                    <a:bodyPr/>
                    <a:lstStyle/>
                    <a:p>
                      <a:pPr marL="285750" indent="-285750">
                        <a:buFont typeface="Arial" panose="020B0604020202020204" pitchFamily="34" charset="0"/>
                        <a:buChar char="•"/>
                      </a:pPr>
                      <a:r>
                        <a:rPr lang="el-GR" sz="2000" dirty="0"/>
                        <a:t>Έργα οδοποιίας </a:t>
                      </a:r>
                      <a:r>
                        <a:rPr lang="el-GR" sz="2000" b="1" dirty="0"/>
                        <a:t>εκτός</a:t>
                      </a:r>
                      <a:r>
                        <a:rPr lang="el-GR" sz="2000" dirty="0"/>
                        <a:t> των ορίων του οικοπέδου/γηπέδου εγκατάστασης της μονάδας</a:t>
                      </a:r>
                    </a:p>
                  </a:txBody>
                  <a:tcPr/>
                </a:tc>
                <a:extLst>
                  <a:ext uri="{0D108BD9-81ED-4DB2-BD59-A6C34878D82A}"/>
                </a:extLst>
              </a:tr>
              <a:tr h="759925">
                <a:tc>
                  <a:txBody>
                    <a:bodyPr/>
                    <a:lstStyle/>
                    <a:p>
                      <a:pPr marL="285750" indent="-285750">
                        <a:buFont typeface="Arial" panose="020B0604020202020204" pitchFamily="34" charset="0"/>
                        <a:buChar char="•"/>
                      </a:pPr>
                      <a:r>
                        <a:rPr lang="el-GR" sz="2000" dirty="0"/>
                        <a:t>Πάσης φύσεως έξοδα, εισφορές, φόροι, τέλη, δημοσιονομικές επιβαρύνσεις, αποζημιώσεις, ασφάλιστρα </a:t>
                      </a:r>
                      <a:r>
                        <a:rPr lang="el-GR" sz="2000" b="1" dirty="0"/>
                        <a:t>υπέρ τρίτων</a:t>
                      </a:r>
                    </a:p>
                  </a:txBody>
                  <a:tcPr/>
                </a:tc>
                <a:extLst>
                  <a:ext uri="{0D108BD9-81ED-4DB2-BD59-A6C34878D82A}"/>
                </a:extLst>
              </a:tr>
              <a:tr h="910823">
                <a:tc>
                  <a:txBody>
                    <a:bodyPr/>
                    <a:lstStyle/>
                    <a:p>
                      <a:pPr marL="285750" indent="-285750">
                        <a:buFont typeface="Arial" panose="020B0604020202020204" pitchFamily="34" charset="0"/>
                        <a:buChar char="•"/>
                      </a:pPr>
                      <a:r>
                        <a:rPr lang="el-GR" sz="2000" dirty="0"/>
                        <a:t>Προσωρινά έργα μη άμεσα συνδεόμενα με την εκτέλεση της πράξης (πχ </a:t>
                      </a:r>
                      <a:r>
                        <a:rPr lang="el-GR" sz="2000" b="1" dirty="0"/>
                        <a:t>προσωρινό  υπόστεγο  για την φύλαξη υλικών</a:t>
                      </a:r>
                      <a:r>
                        <a:rPr lang="el-GR" sz="2000" dirty="0"/>
                        <a:t>, κ.λπ</a:t>
                      </a:r>
                      <a:r>
                        <a:rPr lang="el-GR" sz="2000" dirty="0" smtClean="0"/>
                        <a:t>.</a:t>
                      </a:r>
                      <a:r>
                        <a:rPr lang="en-US" sz="2000" dirty="0" smtClean="0"/>
                        <a:t>)</a:t>
                      </a:r>
                      <a:endParaRPr lang="el-GR" sz="2000" dirty="0"/>
                    </a:p>
                  </a:txBody>
                  <a:tcPr/>
                </a:tc>
                <a:extLst>
                  <a:ext uri="{0D108BD9-81ED-4DB2-BD59-A6C34878D82A}"/>
                </a:extLst>
              </a:tr>
            </a:tbl>
          </a:graphicData>
        </a:graphic>
      </p:graphicFrame>
      <p:pic>
        <p:nvPicPr>
          <p:cNvPr id="57365"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5837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200" b="1" dirty="0">
                <a:solidFill>
                  <a:schemeClr val="accent2">
                    <a:lumMod val="75000"/>
                  </a:schemeClr>
                </a:solidFill>
              </a:rPr>
              <a:t>ΕΠΙΛΕΞΙΜΟΤΗΤΑ ΔΑΠΑΝΩΝ</a:t>
            </a:r>
          </a:p>
        </p:txBody>
      </p:sp>
      <p:pic>
        <p:nvPicPr>
          <p:cNvPr id="58372"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15875" y="809625"/>
          <a:ext cx="9007475" cy="4837113"/>
        </p:xfrm>
        <a:graphic>
          <a:graphicData uri="http://schemas.openxmlformats.org/drawingml/2006/table">
            <a:tbl>
              <a:tblPr firstRow="1" bandRow="1">
                <a:tableStyleId>{5C22544A-7EE6-4342-B048-85BDC9FD1C3A}</a:tableStyleId>
              </a:tblPr>
              <a:tblGrid>
                <a:gridCol w="9006459">
                  <a:extLst>
                    <a:ext uri="{9D8B030D-6E8A-4147-A177-3AD203B41FA5}"/>
                  </a:extLst>
                </a:gridCol>
              </a:tblGrid>
              <a:tr h="557607">
                <a:tc>
                  <a:txBody>
                    <a:bodyPr/>
                    <a:lstStyle/>
                    <a:p>
                      <a:pPr algn="ctr"/>
                      <a:r>
                        <a:rPr lang="el-GR" sz="2000" dirty="0"/>
                        <a:t>ΜΗ ΕΠΙΛΕΞΙΜΕΣ ΔΑΠΑΝΕΣ </a:t>
                      </a:r>
                    </a:p>
                  </a:txBody>
                  <a:tcPr>
                    <a:solidFill>
                      <a:schemeClr val="accent2">
                        <a:lumMod val="75000"/>
                      </a:schemeClr>
                    </a:solidFill>
                  </a:tcPr>
                </a:tc>
                <a:extLst>
                  <a:ext uri="{0D108BD9-81ED-4DB2-BD59-A6C34878D82A}"/>
                </a:extLst>
              </a:tr>
              <a:tr h="1201240">
                <a:tc>
                  <a:txBody>
                    <a:bodyPr/>
                    <a:lstStyle/>
                    <a:p>
                      <a:pPr marL="285750" indent="-285750">
                        <a:buFont typeface="Arial" panose="020B0604020202020204" pitchFamily="34" charset="0"/>
                        <a:buChar char="•"/>
                      </a:pPr>
                      <a:r>
                        <a:rPr lang="el-GR" sz="2000" dirty="0"/>
                        <a:t>Εξοπλισμός </a:t>
                      </a:r>
                      <a:r>
                        <a:rPr lang="el-GR" sz="2000" b="1" dirty="0"/>
                        <a:t>αναψυχής</a:t>
                      </a:r>
                      <a:r>
                        <a:rPr lang="el-GR" sz="2000" dirty="0"/>
                        <a:t> (όπως εξοπλισμός αναπαραγωγής ήχου και εικόνας κ.λπ.) </a:t>
                      </a:r>
                      <a:r>
                        <a:rPr lang="el-GR" sz="2000" b="1" dirty="0"/>
                        <a:t>εκτός</a:t>
                      </a:r>
                      <a:r>
                        <a:rPr lang="el-GR" sz="2000" dirty="0"/>
                        <a:t> και η επιχείρηση διατηρεί ή δημιουργεί, επισκέψιμο για το κοινό και επιχειρηματίες, τμήμα</a:t>
                      </a:r>
                      <a:r>
                        <a:rPr lang="el-GR" sz="2000" baseline="0" dirty="0"/>
                        <a:t> </a:t>
                      </a:r>
                      <a:endParaRPr lang="el-GR" sz="2000" dirty="0"/>
                    </a:p>
                  </a:txBody>
                  <a:tcPr/>
                </a:tc>
                <a:extLst>
                  <a:ext uri="{0D108BD9-81ED-4DB2-BD59-A6C34878D82A}"/>
                </a:extLst>
              </a:tr>
              <a:tr h="857250">
                <a:tc>
                  <a:txBody>
                    <a:bodyPr/>
                    <a:lstStyle/>
                    <a:p>
                      <a:pPr marL="285750" indent="-285750">
                        <a:buFont typeface="Arial" panose="020B0604020202020204" pitchFamily="34" charset="0"/>
                        <a:buChar char="•"/>
                      </a:pPr>
                      <a:r>
                        <a:rPr lang="el-GR" sz="2000" dirty="0"/>
                        <a:t>Δαπάνες συμβάσεων χρηματοδοτικής μίσθωσης, ασφάλιστρα, κεφάλαιο κίνησης και δαπάνες αναλωσίμων υλικών</a:t>
                      </a:r>
                    </a:p>
                  </a:txBody>
                  <a:tcPr/>
                </a:tc>
                <a:extLst>
                  <a:ext uri="{0D108BD9-81ED-4DB2-BD59-A6C34878D82A}"/>
                </a:extLst>
              </a:tr>
              <a:tr h="557607">
                <a:tc>
                  <a:txBody>
                    <a:bodyPr/>
                    <a:lstStyle/>
                    <a:p>
                      <a:pPr marL="285750" indent="-285750">
                        <a:buFont typeface="Arial" panose="020B0604020202020204" pitchFamily="34" charset="0"/>
                        <a:buChar char="•"/>
                      </a:pPr>
                      <a:r>
                        <a:rPr lang="el-GR" sz="2000" dirty="0"/>
                        <a:t>Τα </a:t>
                      </a:r>
                      <a:r>
                        <a:rPr lang="el-GR" sz="2000" b="1" dirty="0"/>
                        <a:t>μεταχειρισμένα</a:t>
                      </a:r>
                      <a:r>
                        <a:rPr lang="el-GR" sz="2000" dirty="0"/>
                        <a:t>  οχήματα και ο μεταχειρισμένος εξοπλισμός</a:t>
                      </a:r>
                    </a:p>
                  </a:txBody>
                  <a:tcPr/>
                </a:tc>
                <a:extLst>
                  <a:ext uri="{0D108BD9-81ED-4DB2-BD59-A6C34878D82A}"/>
                </a:extLst>
              </a:tr>
              <a:tr h="691145">
                <a:tc>
                  <a:txBody>
                    <a:bodyPr/>
                    <a:lstStyle/>
                    <a:p>
                      <a:pPr marL="285750" indent="-285750">
                        <a:buFont typeface="Arial" panose="020B0604020202020204" pitchFamily="34" charset="0"/>
                        <a:buChar char="•"/>
                      </a:pPr>
                      <a:r>
                        <a:rPr lang="el-GR" sz="2000" dirty="0"/>
                        <a:t>Οι δαπάνες για απλή </a:t>
                      </a:r>
                      <a:r>
                        <a:rPr lang="el-GR" sz="2000" b="1" dirty="0"/>
                        <a:t>αντικατάσταση</a:t>
                      </a:r>
                      <a:r>
                        <a:rPr lang="el-GR" sz="2000" dirty="0"/>
                        <a:t> μηχανολογικού εξοπλισμού, παρόμοιας κατηγορίας, μεγέθους ή δυναμικότητας</a:t>
                      </a:r>
                    </a:p>
                  </a:txBody>
                  <a:tcPr/>
                </a:tc>
                <a:extLst>
                  <a:ext uri="{0D108BD9-81ED-4DB2-BD59-A6C34878D82A}"/>
                </a:extLst>
              </a:tr>
              <a:tr h="962445">
                <a:tc>
                  <a:txBody>
                    <a:bodyPr/>
                    <a:lstStyle/>
                    <a:p>
                      <a:pPr marL="285750" indent="-285750">
                        <a:buFont typeface="Arial" panose="020B0604020202020204" pitchFamily="34" charset="0"/>
                        <a:buChar char="•"/>
                      </a:pPr>
                      <a:r>
                        <a:rPr lang="el-GR" sz="2000" dirty="0"/>
                        <a:t>Επενδυτικές </a:t>
                      </a:r>
                      <a:r>
                        <a:rPr lang="el-GR" sz="2000" b="1" dirty="0"/>
                        <a:t>δαπάνες</a:t>
                      </a:r>
                      <a:r>
                        <a:rPr lang="el-GR" sz="2000" dirty="0"/>
                        <a:t> των υποβαλλόμενων αιτήσεων στήριξης που χρηματοδοτούνται από άλλο επενδυτικό πρόγραμμα</a:t>
                      </a:r>
                    </a:p>
                  </a:txBody>
                  <a:tcPr/>
                </a:tc>
                <a:extLst>
                  <a:ext uri="{0D108BD9-81ED-4DB2-BD59-A6C34878D82A}"/>
                </a:extLst>
              </a:tr>
            </a:tbl>
          </a:graphicData>
        </a:graphic>
      </p:graphicFrame>
      <p:pic>
        <p:nvPicPr>
          <p:cNvPr id="58389"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5939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200" b="1" dirty="0">
                <a:solidFill>
                  <a:schemeClr val="accent2">
                    <a:lumMod val="75000"/>
                  </a:schemeClr>
                </a:solidFill>
              </a:rPr>
              <a:t>ΕΠΙΛΕΞΙΜΟΤΗΤΑ ΔΑΠΑΝΩΝ</a:t>
            </a:r>
          </a:p>
        </p:txBody>
      </p:sp>
      <p:pic>
        <p:nvPicPr>
          <p:cNvPr id="59396"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25400" y="862013"/>
          <a:ext cx="9118600" cy="4835525"/>
        </p:xfrm>
        <a:graphic>
          <a:graphicData uri="http://schemas.openxmlformats.org/drawingml/2006/table">
            <a:tbl>
              <a:tblPr firstRow="1" bandRow="1">
                <a:tableStyleId>{5C22544A-7EE6-4342-B048-85BDC9FD1C3A}</a:tableStyleId>
              </a:tblPr>
              <a:tblGrid>
                <a:gridCol w="9118604">
                  <a:extLst>
                    <a:ext uri="{9D8B030D-6E8A-4147-A177-3AD203B41FA5}"/>
                  </a:extLst>
                </a:gridCol>
              </a:tblGrid>
              <a:tr h="526176">
                <a:tc>
                  <a:txBody>
                    <a:bodyPr/>
                    <a:lstStyle/>
                    <a:p>
                      <a:pPr algn="ctr"/>
                      <a:r>
                        <a:rPr lang="el-GR" sz="2000" dirty="0"/>
                        <a:t>ΜΗ</a:t>
                      </a:r>
                      <a:r>
                        <a:rPr lang="el-GR" sz="2000" baseline="0" dirty="0"/>
                        <a:t> ΕΠΙΛΕΞΙΜΕΣ ΔΑΠΑΝΕΣ </a:t>
                      </a:r>
                      <a:endParaRPr lang="el-GR" sz="2000" dirty="0"/>
                    </a:p>
                  </a:txBody>
                  <a:tcPr>
                    <a:solidFill>
                      <a:schemeClr val="accent2">
                        <a:lumMod val="75000"/>
                      </a:schemeClr>
                    </a:solidFill>
                  </a:tcPr>
                </a:tc>
                <a:extLst>
                  <a:ext uri="{0D108BD9-81ED-4DB2-BD59-A6C34878D82A}"/>
                </a:extLst>
              </a:tr>
              <a:tr h="908194">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Αιτούμενες δαπάνες, η υλοποίηση των οποίων </a:t>
                      </a:r>
                      <a:r>
                        <a:rPr lang="el-GR" sz="2000" b="1" dirty="0"/>
                        <a:t>δεν εγκρίθηκε </a:t>
                      </a:r>
                      <a:r>
                        <a:rPr lang="el-GR" sz="2000" dirty="0"/>
                        <a:t>κατά την έγκριση της  αίτησης στήριξης</a:t>
                      </a:r>
                      <a:r>
                        <a:rPr lang="el-GR" sz="2000" baseline="0" dirty="0"/>
                        <a:t> </a:t>
                      </a:r>
                      <a:endParaRPr lang="el-GR" sz="2000" dirty="0"/>
                    </a:p>
                  </a:txBody>
                  <a:tcPr/>
                </a:tc>
                <a:extLst>
                  <a:ext uri="{0D108BD9-81ED-4DB2-BD59-A6C34878D82A}"/>
                </a:extLst>
              </a:tr>
              <a:tr h="908194">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b="1" dirty="0"/>
                        <a:t>Υπερβάσεις</a:t>
                      </a:r>
                      <a:r>
                        <a:rPr lang="el-GR" sz="2000" dirty="0"/>
                        <a:t> εγκεκριμένου κόστους εκτός από τις περιπτώσεις που έχουν γίνει αποδεκτές στο πλαίσιο αιτήματος τροποποίησης του δικαιούχου</a:t>
                      </a:r>
                    </a:p>
                  </a:txBody>
                  <a:tcPr/>
                </a:tc>
                <a:extLst>
                  <a:ext uri="{0D108BD9-81ED-4DB2-BD59-A6C34878D82A}"/>
                </a:extLst>
              </a:tr>
              <a:tr h="52617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Δαπάνες </a:t>
                      </a:r>
                      <a:r>
                        <a:rPr lang="el-GR" sz="2000" b="1" dirty="0"/>
                        <a:t>αποξήλωσης</a:t>
                      </a:r>
                      <a:r>
                        <a:rPr lang="el-GR" sz="2000" dirty="0"/>
                        <a:t> και </a:t>
                      </a:r>
                      <a:r>
                        <a:rPr lang="el-GR" sz="2000" b="1" dirty="0"/>
                        <a:t>καθαίρεσης</a:t>
                      </a:r>
                    </a:p>
                  </a:txBody>
                  <a:tcPr/>
                </a:tc>
                <a:extLst>
                  <a:ext uri="{0D108BD9-81ED-4DB2-BD59-A6C34878D82A}"/>
                </a:extLst>
              </a:tr>
              <a:tr h="714158">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Αμοιβές προσωπικού για την λειτουργία της επιχείρησης, συμπεριλαμβανομένων των επιβαρύνσεων της κοινωνικής ασφάλισης</a:t>
                      </a:r>
                    </a:p>
                  </a:txBody>
                  <a:tcPr/>
                </a:tc>
                <a:extLst>
                  <a:ext uri="{0D108BD9-81ED-4DB2-BD59-A6C34878D82A}"/>
                </a:extLst>
              </a:tr>
              <a:tr h="834664">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Παραγωγικές Δαπάνες ή Δαπάνες εξοπλισμού με σκοπό τη συμμόρφωση με τα υποχρεωτικά Ενωσιακά πρότυπα</a:t>
                      </a:r>
                    </a:p>
                  </a:txBody>
                  <a:tcPr/>
                </a:tc>
                <a:extLst>
                  <a:ext uri="{0D108BD9-81ED-4DB2-BD59-A6C34878D82A}"/>
                </a:extLst>
              </a:tr>
              <a:tr h="419100">
                <a:tc>
                  <a:txBody>
                    <a:bodyPr/>
                    <a:lstStyle/>
                    <a:p>
                      <a:pPr marL="342900" indent="-342900">
                        <a:buFont typeface="Arial" panose="020B0604020202020204" pitchFamily="34" charset="0"/>
                        <a:buChar char="•"/>
                      </a:pPr>
                      <a:r>
                        <a:rPr lang="el-GR" sz="2000" dirty="0">
                          <a:solidFill>
                            <a:schemeClr val="tx1"/>
                          </a:solidFill>
                        </a:rPr>
                        <a:t>Ίδρυση ελαιοτριβείων </a:t>
                      </a:r>
                    </a:p>
                  </a:txBody>
                  <a:tcPr/>
                </a:tc>
                <a:extLst>
                  <a:ext uri="{0D108BD9-81ED-4DB2-BD59-A6C34878D82A}"/>
                </a:extLst>
              </a:tr>
            </a:tbl>
          </a:graphicData>
        </a:graphic>
      </p:graphicFrame>
      <p:pic>
        <p:nvPicPr>
          <p:cNvPr id="59415"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041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200" b="1" dirty="0">
                <a:solidFill>
                  <a:schemeClr val="accent2">
                    <a:lumMod val="75000"/>
                  </a:schemeClr>
                </a:solidFill>
              </a:rPr>
              <a:t>ΕΠΙΛΕΞΙΜΟΤΗΤΑ ΔΑΠΑΝΩΝ</a:t>
            </a:r>
          </a:p>
        </p:txBody>
      </p:sp>
      <p:pic>
        <p:nvPicPr>
          <p:cNvPr id="60420"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0" y="825500"/>
          <a:ext cx="9144000" cy="5051425"/>
        </p:xfrm>
        <a:graphic>
          <a:graphicData uri="http://schemas.openxmlformats.org/drawingml/2006/table">
            <a:tbl>
              <a:tblPr firstRow="1" bandRow="1">
                <a:tableStyleId>{5C22544A-7EE6-4342-B048-85BDC9FD1C3A}</a:tableStyleId>
              </a:tblPr>
              <a:tblGrid>
                <a:gridCol w="9144000">
                  <a:extLst>
                    <a:ext uri="{9D8B030D-6E8A-4147-A177-3AD203B41FA5}"/>
                  </a:extLst>
                </a:gridCol>
              </a:tblGrid>
              <a:tr h="696311">
                <a:tc>
                  <a:txBody>
                    <a:bodyPr/>
                    <a:lstStyle/>
                    <a:p>
                      <a:pPr marL="0" algn="ctr" defTabSz="914400" rtl="0" eaLnBrk="1" latinLnBrk="0" hangingPunct="1"/>
                      <a:r>
                        <a:rPr lang="el-GR" sz="2000" b="1" kern="1200" dirty="0">
                          <a:solidFill>
                            <a:schemeClr val="bg1"/>
                          </a:solidFill>
                          <a:latin typeface="+mn-lt"/>
                          <a:ea typeface="+mn-ea"/>
                          <a:cs typeface="+mn-cs"/>
                        </a:rPr>
                        <a:t>Περίοδος Επιλεξιμότητας Δαπανών</a:t>
                      </a:r>
                      <a:endParaRPr lang="el-GR" sz="2000" dirty="0"/>
                    </a:p>
                  </a:txBody>
                  <a:tcPr>
                    <a:solidFill>
                      <a:schemeClr val="accent2">
                        <a:lumMod val="75000"/>
                      </a:schemeClr>
                    </a:solidFill>
                  </a:tcPr>
                </a:tc>
                <a:extLst>
                  <a:ext uri="{0D108BD9-81ED-4DB2-BD59-A6C34878D82A}"/>
                </a:extLst>
              </a:tr>
              <a:tr h="1293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t>Ως </a:t>
                      </a:r>
                      <a:r>
                        <a:rPr lang="el-GR" sz="2000" u="sng" dirty="0"/>
                        <a:t>έναρξη της περιόδου επιλεξιμότητας </a:t>
                      </a:r>
                      <a:r>
                        <a:rPr lang="el-GR" sz="2000" dirty="0"/>
                        <a:t>των δαπανών θεωρείται η </a:t>
                      </a:r>
                      <a:r>
                        <a:rPr lang="el-GR" sz="2000" b="1" dirty="0"/>
                        <a:t>οριστική υποβολή της αιτήσεως από τον δικαιούχο στο Πληροφορικό Σύστημα Κρατικών</a:t>
                      </a:r>
                      <a:r>
                        <a:rPr lang="el-GR" sz="2000" b="1" baseline="0" dirty="0"/>
                        <a:t> Ενισχύσεων (</a:t>
                      </a:r>
                      <a:r>
                        <a:rPr lang="el-GR" sz="2000" b="1" dirty="0"/>
                        <a:t>ΠΣΚΕ) </a:t>
                      </a:r>
                      <a:r>
                        <a:rPr lang="el-GR" sz="2000" dirty="0"/>
                        <a:t>με </a:t>
                      </a:r>
                      <a:r>
                        <a:rPr lang="el-GR" sz="2000" b="1" dirty="0"/>
                        <a:t>εξαίρεση</a:t>
                      </a:r>
                      <a:r>
                        <a:rPr lang="el-GR" sz="2000" dirty="0"/>
                        <a:t> τις πράξεις</a:t>
                      </a:r>
                      <a:r>
                        <a:rPr lang="el-GR" sz="2000" baseline="0" dirty="0"/>
                        <a:t> που εμπίπτουν στον Καν 1407/2013, η επιλεξιμότητα των οποίων ξεκινάει από την ημερομηνία έγκρισης του εκάστοτε Τοπικού Προγράμματος. </a:t>
                      </a:r>
                      <a:endParaRPr lang="el-GR" sz="2000" dirty="0"/>
                    </a:p>
                  </a:txBody>
                  <a:tcPr/>
                </a:tc>
                <a:extLst>
                  <a:ext uri="{0D108BD9-81ED-4DB2-BD59-A6C34878D82A}"/>
                </a:extLst>
              </a:tr>
              <a:tr h="729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t>Δαπάνες</a:t>
                      </a:r>
                      <a:r>
                        <a:rPr lang="el-GR" sz="2000" dirty="0"/>
                        <a:t> που πραγματοποιούνται ή/και εξοφλούνται </a:t>
                      </a:r>
                      <a:r>
                        <a:rPr lang="el-GR" sz="2000" u="sng" dirty="0">
                          <a:solidFill>
                            <a:srgbClr val="FF0000"/>
                          </a:solidFill>
                        </a:rPr>
                        <a:t>πριν την τελική ένταξη της πράξης</a:t>
                      </a:r>
                      <a:r>
                        <a:rPr lang="el-GR" sz="2000" dirty="0"/>
                        <a:t>, γίνονται με αποκλειστική ευθύνη του δικαιούχου. </a:t>
                      </a:r>
                    </a:p>
                  </a:txBody>
                  <a:tcPr/>
                </a:tc>
                <a:extLst>
                  <a:ext uri="{0D108BD9-81ED-4DB2-BD59-A6C34878D82A}"/>
                </a:extLst>
              </a:tr>
              <a:tr h="468630">
                <a:tc>
                  <a:txBody>
                    <a:bodyPr/>
                    <a:lstStyle/>
                    <a:p>
                      <a:pPr algn="ctr"/>
                      <a:r>
                        <a:rPr lang="el-GR" sz="2000" b="1" dirty="0">
                          <a:solidFill>
                            <a:schemeClr val="bg1"/>
                          </a:solidFill>
                        </a:rPr>
                        <a:t>Χαρακτήρας Κινήτρου</a:t>
                      </a:r>
                    </a:p>
                    <a:p>
                      <a:endParaRPr lang="el-GR" sz="2000" dirty="0"/>
                    </a:p>
                  </a:txBody>
                  <a:tcPr>
                    <a:solidFill>
                      <a:schemeClr val="accent2">
                        <a:lumMod val="75000"/>
                      </a:schemeClr>
                    </a:solidFill>
                  </a:tcPr>
                </a:tc>
                <a:extLst>
                  <a:ext uri="{0D108BD9-81ED-4DB2-BD59-A6C34878D82A}"/>
                </a:extLst>
              </a:tr>
              <a:tr h="1024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t>Για τις πράξεις των υποδράσεων 19.2.3.3, 19.2.3.4 &amp; 19.2.3.5 πρέπει να </a:t>
                      </a:r>
                      <a:r>
                        <a:rPr lang="el-GR" sz="2000" b="1" dirty="0"/>
                        <a:t>πληρείται ο χαρακτήρας κινήτρου</a:t>
                      </a:r>
                      <a:r>
                        <a:rPr lang="el-GR" sz="2000" dirty="0"/>
                        <a:t>. Δηλαδή, ο Δικαιούχος να έχει υποβάλει αίτηση στήριξης πριν από τη έναρξη των εργασιών για το έργο ή τη δραστηριότητα</a:t>
                      </a:r>
                      <a:r>
                        <a:rPr lang="en-US" sz="2000" dirty="0"/>
                        <a:t>.</a:t>
                      </a:r>
                      <a:endParaRPr lang="el-GR" sz="2000" dirty="0"/>
                    </a:p>
                    <a:p>
                      <a:endParaRPr lang="el-GR" sz="2000" dirty="0"/>
                    </a:p>
                  </a:txBody>
                  <a:tcPr/>
                </a:tc>
                <a:extLst>
                  <a:ext uri="{0D108BD9-81ED-4DB2-BD59-A6C34878D82A}"/>
                </a:extLst>
              </a:tr>
            </a:tbl>
          </a:graphicData>
        </a:graphic>
      </p:graphicFrame>
      <p:pic>
        <p:nvPicPr>
          <p:cNvPr id="60435"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144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200" b="1" dirty="0">
                <a:solidFill>
                  <a:schemeClr val="accent2">
                    <a:lumMod val="75000"/>
                  </a:schemeClr>
                </a:solidFill>
              </a:rPr>
              <a:t>ΕΠΙΛΕΞΙΜΟΤΗΤΑ ΔΑΠΑΝΩΝ</a:t>
            </a:r>
          </a:p>
        </p:txBody>
      </p:sp>
      <p:pic>
        <p:nvPicPr>
          <p:cNvPr id="61444"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sp>
        <p:nvSpPr>
          <p:cNvPr id="7" name="TextBox 6"/>
          <p:cNvSpPr txBox="1"/>
          <p:nvPr/>
        </p:nvSpPr>
        <p:spPr>
          <a:xfrm>
            <a:off x="0" y="773563"/>
            <a:ext cx="9144000" cy="5078313"/>
          </a:xfrm>
          <a:prstGeom prst="rect">
            <a:avLst/>
          </a:prstGeom>
          <a:solidFill>
            <a:schemeClr val="accent3">
              <a:lumMod val="60000"/>
              <a:lumOff val="40000"/>
              <a:alpha val="50000"/>
            </a:schemeClr>
          </a:solidFill>
          <a:effectLst>
            <a:softEdge rad="63500"/>
          </a:effectLst>
        </p:spPr>
        <p:txBody>
          <a:bodyPr>
            <a:spAutoFit/>
          </a:bodyPr>
          <a:lstStyle/>
          <a:p>
            <a:pPr fontAlgn="auto">
              <a:spcBef>
                <a:spcPts val="0"/>
              </a:spcBef>
              <a:spcAft>
                <a:spcPts val="0"/>
              </a:spcAft>
              <a:defRPr/>
            </a:pPr>
            <a:r>
              <a:rPr lang="el-GR" sz="2400" b="1" u="sng" dirty="0">
                <a:latin typeface="+mn-lt"/>
                <a:cs typeface="+mn-cs"/>
              </a:rPr>
              <a:t>Εύλογο Κόστος</a:t>
            </a:r>
          </a:p>
          <a:p>
            <a:pPr fontAlgn="auto">
              <a:spcBef>
                <a:spcPts val="0"/>
              </a:spcBef>
              <a:spcAft>
                <a:spcPts val="0"/>
              </a:spcAft>
              <a:defRPr/>
            </a:pPr>
            <a:endParaRPr lang="el-GR" sz="2000" dirty="0">
              <a:latin typeface="+mn-lt"/>
              <a:cs typeface="+mn-cs"/>
            </a:endParaRPr>
          </a:p>
          <a:p>
            <a:pPr fontAlgn="auto">
              <a:spcBef>
                <a:spcPts val="0"/>
              </a:spcBef>
              <a:spcAft>
                <a:spcPts val="0"/>
              </a:spcAft>
              <a:defRPr/>
            </a:pPr>
            <a:r>
              <a:rPr lang="el-GR" sz="2000" dirty="0">
                <a:latin typeface="+mn-lt"/>
                <a:cs typeface="+mn-cs"/>
              </a:rPr>
              <a:t>Για την τεκμηρίωση του Εύλογου Κόστους προσκομίζονται οικονομικές προσφορές για όλες τις δαπάνες </a:t>
            </a:r>
            <a:r>
              <a:rPr lang="el-GR" sz="2000" u="sng" dirty="0">
                <a:latin typeface="+mn-lt"/>
                <a:cs typeface="+mn-cs"/>
              </a:rPr>
              <a:t>πλην κτιριακών υποδομών</a:t>
            </a:r>
            <a:r>
              <a:rPr lang="el-GR" sz="2000" dirty="0">
                <a:latin typeface="+mn-lt"/>
                <a:cs typeface="+mn-cs"/>
              </a:rPr>
              <a:t>:</a:t>
            </a:r>
          </a:p>
          <a:p>
            <a:pPr fontAlgn="auto">
              <a:spcBef>
                <a:spcPts val="0"/>
              </a:spcBef>
              <a:spcAft>
                <a:spcPts val="0"/>
              </a:spcAft>
              <a:defRPr/>
            </a:pPr>
            <a:endParaRPr lang="el-GR" sz="2000" dirty="0">
              <a:latin typeface="+mn-lt"/>
              <a:cs typeface="+mn-cs"/>
            </a:endParaRPr>
          </a:p>
          <a:p>
            <a:pPr fontAlgn="auto">
              <a:spcBef>
                <a:spcPts val="0"/>
              </a:spcBef>
              <a:spcAft>
                <a:spcPts val="0"/>
              </a:spcAft>
              <a:defRPr/>
            </a:pPr>
            <a:endParaRPr lang="el-GR" sz="2000" dirty="0">
              <a:latin typeface="+mn-lt"/>
              <a:cs typeface="+mn-cs"/>
            </a:endParaRPr>
          </a:p>
          <a:p>
            <a:pPr fontAlgn="auto">
              <a:spcBef>
                <a:spcPts val="0"/>
              </a:spcBef>
              <a:spcAft>
                <a:spcPts val="0"/>
              </a:spcAft>
              <a:defRPr/>
            </a:pPr>
            <a:r>
              <a:rPr lang="el-GR" sz="2000" dirty="0">
                <a:latin typeface="+mn-lt"/>
                <a:cs typeface="+mn-cs"/>
              </a:rPr>
              <a:t>Αν </a:t>
            </a:r>
          </a:p>
          <a:p>
            <a:pPr fontAlgn="auto">
              <a:spcBef>
                <a:spcPts val="0"/>
              </a:spcBef>
              <a:spcAft>
                <a:spcPts val="0"/>
              </a:spcAft>
              <a:defRPr/>
            </a:pPr>
            <a:r>
              <a:rPr lang="el-GR" sz="2000" dirty="0">
                <a:latin typeface="+mn-lt"/>
                <a:cs typeface="+mn-cs"/>
              </a:rPr>
              <a:t>		</a:t>
            </a:r>
            <a:r>
              <a:rPr lang="el-GR" sz="2000" b="1" dirty="0">
                <a:latin typeface="+mn-lt"/>
                <a:cs typeface="+mn-cs"/>
              </a:rPr>
              <a:t>Τιμή μονάδας &gt; 1000€</a:t>
            </a:r>
            <a:r>
              <a:rPr lang="en-US" sz="2000" dirty="0">
                <a:latin typeface="+mn-lt"/>
                <a:cs typeface="+mn-cs"/>
              </a:rPr>
              <a:t> </a:t>
            </a:r>
            <a:r>
              <a:rPr lang="el-GR" sz="2000" dirty="0">
                <a:latin typeface="+mn-lt"/>
                <a:cs typeface="+mn-cs"/>
              </a:rPr>
              <a:t>ή </a:t>
            </a:r>
            <a:r>
              <a:rPr lang="el-GR" sz="2000" b="1" dirty="0">
                <a:latin typeface="+mn-lt"/>
                <a:cs typeface="+mn-cs"/>
              </a:rPr>
              <a:t>Συνολικό Ποσό / Είδος &gt; 5000€ </a:t>
            </a:r>
            <a:r>
              <a:rPr lang="el-GR" sz="2000" dirty="0">
                <a:latin typeface="+mn-lt"/>
                <a:cs typeface="+mn-cs"/>
              </a:rPr>
              <a:t>=&gt; </a:t>
            </a:r>
          </a:p>
          <a:p>
            <a:pPr fontAlgn="auto">
              <a:spcBef>
                <a:spcPts val="0"/>
              </a:spcBef>
              <a:spcAft>
                <a:spcPts val="0"/>
              </a:spcAft>
              <a:defRPr/>
            </a:pPr>
            <a:r>
              <a:rPr lang="el-GR" sz="2000" dirty="0">
                <a:latin typeface="+mn-lt"/>
                <a:cs typeface="+mn-cs"/>
              </a:rPr>
              <a:t>			</a:t>
            </a:r>
          </a:p>
          <a:p>
            <a:pPr fontAlgn="auto">
              <a:spcBef>
                <a:spcPts val="0"/>
              </a:spcBef>
              <a:spcAft>
                <a:spcPts val="0"/>
              </a:spcAft>
              <a:defRPr/>
            </a:pPr>
            <a:r>
              <a:rPr lang="el-GR" sz="2000" dirty="0">
                <a:latin typeface="+mn-lt"/>
                <a:cs typeface="+mn-cs"/>
              </a:rPr>
              <a:t>			</a:t>
            </a:r>
            <a:r>
              <a:rPr lang="el-GR" sz="2000" b="1" u="sng" dirty="0">
                <a:latin typeface="+mn-lt"/>
                <a:cs typeface="+mn-cs"/>
              </a:rPr>
              <a:t>τρεις (3) συγκρίσιμες προσφορές</a:t>
            </a:r>
          </a:p>
          <a:p>
            <a:pPr fontAlgn="auto">
              <a:spcBef>
                <a:spcPts val="0"/>
              </a:spcBef>
              <a:spcAft>
                <a:spcPts val="0"/>
              </a:spcAft>
              <a:defRPr/>
            </a:pPr>
            <a:r>
              <a:rPr lang="el-GR" sz="2000" dirty="0">
                <a:latin typeface="+mn-lt"/>
                <a:cs typeface="+mn-cs"/>
              </a:rPr>
              <a:t>	</a:t>
            </a:r>
          </a:p>
          <a:p>
            <a:pPr fontAlgn="auto">
              <a:spcBef>
                <a:spcPts val="0"/>
              </a:spcBef>
              <a:spcAft>
                <a:spcPts val="0"/>
              </a:spcAft>
              <a:defRPr/>
            </a:pPr>
            <a:endParaRPr lang="el-GR" sz="2000" dirty="0">
              <a:latin typeface="+mn-lt"/>
              <a:cs typeface="+mn-cs"/>
            </a:endParaRPr>
          </a:p>
          <a:p>
            <a:pPr fontAlgn="auto">
              <a:spcBef>
                <a:spcPts val="0"/>
              </a:spcBef>
              <a:spcAft>
                <a:spcPts val="0"/>
              </a:spcAft>
              <a:defRPr/>
            </a:pPr>
            <a:r>
              <a:rPr lang="el-GR" sz="2000" dirty="0">
                <a:latin typeface="+mn-lt"/>
                <a:cs typeface="+mn-cs"/>
              </a:rPr>
              <a:t>Αλλιώς</a:t>
            </a:r>
          </a:p>
          <a:p>
            <a:pPr fontAlgn="auto">
              <a:spcBef>
                <a:spcPts val="0"/>
              </a:spcBef>
              <a:spcAft>
                <a:spcPts val="0"/>
              </a:spcAft>
              <a:defRPr/>
            </a:pPr>
            <a:r>
              <a:rPr lang="el-GR" sz="2000" dirty="0">
                <a:latin typeface="+mn-lt"/>
                <a:cs typeface="+mn-cs"/>
              </a:rPr>
              <a:t>			</a:t>
            </a:r>
            <a:r>
              <a:rPr lang="el-GR" sz="2000" b="1" u="sng" dirty="0">
                <a:latin typeface="+mn-lt"/>
                <a:cs typeface="+mn-cs"/>
              </a:rPr>
              <a:t>Τουλάχιστον μία (1) προσφορά</a:t>
            </a:r>
          </a:p>
          <a:p>
            <a:pPr fontAlgn="auto">
              <a:spcBef>
                <a:spcPts val="0"/>
              </a:spcBef>
              <a:spcAft>
                <a:spcPts val="0"/>
              </a:spcAft>
              <a:defRPr/>
            </a:pPr>
            <a:endParaRPr lang="el-GR" sz="2000" dirty="0">
              <a:latin typeface="+mn-lt"/>
              <a:cs typeface="+mn-cs"/>
            </a:endParaRPr>
          </a:p>
          <a:p>
            <a:pPr fontAlgn="auto">
              <a:spcBef>
                <a:spcPts val="0"/>
              </a:spcBef>
              <a:spcAft>
                <a:spcPts val="0"/>
              </a:spcAft>
              <a:defRPr/>
            </a:pPr>
            <a:r>
              <a:rPr lang="el-GR" sz="2000" dirty="0">
                <a:latin typeface="+mn-lt"/>
                <a:cs typeface="+mn-cs"/>
              </a:rPr>
              <a:t>Οι συγκρίσιμες προσφορές αφορούν </a:t>
            </a:r>
            <a:r>
              <a:rPr lang="el-GR" sz="2000" u="sng" dirty="0">
                <a:latin typeface="+mn-lt"/>
                <a:cs typeface="+mn-cs"/>
              </a:rPr>
              <a:t>ομοειδή</a:t>
            </a:r>
            <a:r>
              <a:rPr lang="el-GR" sz="2000" dirty="0">
                <a:latin typeface="+mn-lt"/>
                <a:cs typeface="+mn-cs"/>
              </a:rPr>
              <a:t> και </a:t>
            </a:r>
            <a:r>
              <a:rPr lang="el-GR" sz="2000" u="sng" dirty="0">
                <a:latin typeface="+mn-lt"/>
                <a:cs typeface="+mn-cs"/>
              </a:rPr>
              <a:t>εφάμιλλα</a:t>
            </a:r>
            <a:r>
              <a:rPr lang="el-GR" sz="2000" dirty="0">
                <a:latin typeface="+mn-lt"/>
                <a:cs typeface="+mn-cs"/>
              </a:rPr>
              <a:t> προϊόντα</a:t>
            </a:r>
          </a:p>
        </p:txBody>
      </p:sp>
      <p:pic>
        <p:nvPicPr>
          <p:cNvPr id="6144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246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a:solidFill>
                  <a:schemeClr val="accent2">
                    <a:lumMod val="75000"/>
                  </a:schemeClr>
                </a:solidFill>
              </a:rPr>
              <a:t>ΥΠΟΒΟΛΗ-ΑΞΙΟΛΟΓΗΣΗ-ΔΙΚΑΙΟΛΟΓΗΤΙΚΑ</a:t>
            </a:r>
          </a:p>
        </p:txBody>
      </p:sp>
      <p:pic>
        <p:nvPicPr>
          <p:cNvPr id="62468"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255588" y="790575"/>
            <a:ext cx="8266112" cy="4906963"/>
          </a:xfrm>
          <a:prstGeom prst="rect">
            <a:avLst/>
          </a:prstGeom>
          <a:noFill/>
          <a:ln w="9525">
            <a:noFill/>
            <a:miter lim="800000"/>
            <a:headEnd/>
            <a:tailEnd/>
          </a:ln>
        </p:spPr>
      </p:pic>
      <p:pic>
        <p:nvPicPr>
          <p:cNvPr id="62470" name="Εικόνα 3" descr="Εικόνα3.png"/>
          <p:cNvPicPr>
            <a:picLocks noChangeAspect="1" noChangeArrowheads="1"/>
          </p:cNvPicPr>
          <p:nvPr/>
        </p:nvPicPr>
        <p:blipFill>
          <a:blip r:embed="rId4"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349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6988"/>
            <a:ext cx="8812212" cy="522287"/>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a:solidFill>
                  <a:schemeClr val="accent2">
                    <a:lumMod val="75000"/>
                  </a:schemeClr>
                </a:solidFill>
              </a:rPr>
              <a:t>ΥΠΟΒΟΛΗ-ΑΞΙΟΛΟΓΗΣΗ-ΔΙΚΑΙΟΛΟΓΗΤΙΚΑ</a:t>
            </a:r>
          </a:p>
        </p:txBody>
      </p:sp>
      <p:pic>
        <p:nvPicPr>
          <p:cNvPr id="63492"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0" y="446088"/>
          <a:ext cx="9144000" cy="5729287"/>
        </p:xfrm>
        <a:graphic>
          <a:graphicData uri="http://schemas.openxmlformats.org/drawingml/2006/table">
            <a:tbl>
              <a:tblPr/>
              <a:tblGrid>
                <a:gridCol w="5219700"/>
                <a:gridCol w="3924300"/>
              </a:tblGrid>
              <a:tr h="657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bg1"/>
                          </a:solidFill>
                          <a:effectLst/>
                          <a:latin typeface="Calibri" pitchFamily="34" charset="0"/>
                          <a:cs typeface="Arial" charset="0"/>
                        </a:rPr>
                        <a:t>ΕΝΔΕΙΚΤΙΚΑ ΚΡΙΤΗΡΙΑ ΕΠΙΛΕΞΙΜΟΤΗΤΑΣ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bg1"/>
                          </a:solidFill>
                          <a:effectLst/>
                          <a:latin typeface="Calibri" pitchFamily="34" charset="0"/>
                          <a:cs typeface="Arial" charset="0"/>
                        </a:rPr>
                        <a:t> (Έντυπο Ι_3 &amp; Έντυπο ΙΙ_2)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bg1"/>
                          </a:solidFill>
                          <a:effectLst/>
                          <a:latin typeface="Calibri" pitchFamily="34" charset="0"/>
                          <a:cs typeface="Arial" charset="0"/>
                        </a:rPr>
                        <a:t>ΕΝΔΕΙΚΤΙΚΑ ΚΡΙΤΗΡΙΑ ΕΠΙΛΟΓΗΣ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bg1"/>
                          </a:solidFill>
                          <a:effectLst/>
                          <a:latin typeface="Calibri" pitchFamily="34" charset="0"/>
                          <a:cs typeface="Arial" charset="0"/>
                        </a:rPr>
                        <a:t>(ΒΑΘΜΟΛΟΓΗΣΗΣ) (Έντυπο ΙΙ_2)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r>
              <a:tr h="303213">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Εμπρόθεσμη υποβολή της αίτησης στήριξης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Σαφήνεια και πληρότητα της πρότασης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5275">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Μελέτη βιωσιμότητας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Ρεαλιστικότητα του κόστους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58800">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Αναλυτικός προϋπολογισμός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Ετοιμότητα έναρξης υλοποίησης της πράξης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2425">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Χρονοδιάγραμμα υλοποίησης εντός 3 ετών</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Καινοτομία</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44488">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Αποδεικτικό κατοχής ακινήτου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Νεανική &amp; γυναικεία επιχειρηματικότητα</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6263">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Η πρόταση είναι σύμφωνη με την περιγραφή, τους όρους και περιορισμούς της προκηρυσσόμενης υποδράσης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Προστασία περιβάλλοντος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9563">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Υπεύθυνη δήλωση δικαιούχου (πληροί αρκετά κριτήρια)</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Εμπειρία &amp; τίτλοι σπουδών</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58800">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Η πρόταση αφορά ολοκληρωμένο και λειτουργικό φυσικό αντικείμενο</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 Επαγγελματίας Αγρότης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58800">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Σωστή και ολοκληρωμένη συμπλήρωση της αίτησης στήριξης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Συστήματα διαχείρισης ποιότητας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7338">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Ηλικία μεταξύ 18 έως 67 ετών</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Ειδικά κριτήρια ανά υπο-δράση</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0363">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Μη λύσης, μη πτώχευσης, προβληματικές επιχειρήσεις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l-GR" sz="16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58800">
                <a:tc>
                  <a:txBody>
                    <a:bodyPr/>
                    <a:lstStyle/>
                    <a:p>
                      <a:pPr marL="285750" marR="0" lvl="0" indent="-285750" algn="l" defTabSz="914400" rtl="0" eaLnBrk="1" fontAlgn="base" latinLnBrk="0" hangingPunct="1">
                        <a:lnSpc>
                          <a:spcPct val="115000"/>
                        </a:lnSpc>
                        <a:spcBef>
                          <a:spcPct val="0"/>
                        </a:spcBef>
                        <a:spcAft>
                          <a:spcPct val="0"/>
                        </a:spcAft>
                        <a:buClrTx/>
                        <a:buSzTx/>
                        <a:buFont typeface="Arial" charset="0"/>
                        <a:buChar char="•"/>
                        <a:tabLst/>
                      </a:pPr>
                      <a:r>
                        <a:rPr kumimoji="0" lang="el-GR" sz="1600" b="0" i="0" u="none" strike="noStrike" cap="none" normalizeH="0" baseline="0" smtClean="0">
                          <a:ln>
                            <a:noFill/>
                          </a:ln>
                          <a:solidFill>
                            <a:schemeClr val="tx1"/>
                          </a:solidFill>
                          <a:effectLst/>
                          <a:latin typeface="Calibri" pitchFamily="34" charset="0"/>
                          <a:cs typeface="Arial" charset="0"/>
                        </a:rPr>
                        <a:t>Άδεια λειτουργίας υφιστάμενων &amp; χρήσεις γης και περιβαλλοντικά για νέες επιχειρήσεις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l-GR" sz="1600" b="0" i="0" u="none" strike="noStrike" cap="none" normalizeH="0" baseline="0" smtClean="0">
                        <a:ln>
                          <a:noFill/>
                        </a:ln>
                        <a:solidFill>
                          <a:schemeClr val="tx1"/>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63537"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451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6988"/>
            <a:ext cx="8812212" cy="59372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2400" dirty="0">
                <a:solidFill>
                  <a:schemeClr val="accent2">
                    <a:lumMod val="75000"/>
                  </a:schemeClr>
                </a:solidFill>
              </a:rPr>
              <a:t>ΥΠΟΒΟΛΗ-ΑΞΙΟΛΟΓΗΣΗ-ΔΙΚΑΙΟΛΟΓΗΤΙΚΑ</a:t>
            </a:r>
          </a:p>
        </p:txBody>
      </p:sp>
      <p:pic>
        <p:nvPicPr>
          <p:cNvPr id="64516"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0" y="476250"/>
          <a:ext cx="9144000" cy="5616575"/>
        </p:xfrm>
        <a:graphic>
          <a:graphicData uri="http://schemas.openxmlformats.org/drawingml/2006/table">
            <a:tbl>
              <a:tblPr/>
              <a:tblGrid>
                <a:gridCol w="9144000"/>
              </a:tblGrid>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bg1"/>
                          </a:solidFill>
                          <a:effectLst/>
                          <a:latin typeface="Calibri" pitchFamily="34" charset="0"/>
                          <a:cs typeface="Arial" charset="0"/>
                        </a:rPr>
                        <a:t>ΙΔΙΟΚΤΗΣΙΑΚΟ ΚΑΘΕΣΤΩΣ - ΔΙΚΑΙΟΛΟΓΗΤΙΚΑ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r>
              <a:tr h="5156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Σε περίπτωση πράξεων που περιλαμβάνουν επενδύσεις σε νέες ή υφιστάμενες υποδομές, απαιτούνται είτε αποδεικτικά ιδιοκτησίας στο όνομα του δικαιούχου είτε μακροχρόνια μίσθωση που να καλύπτει χρονική περίοδο, τουλάχιστον δεκαπέντε (15) έτη, επί του γηπέδου ή του οικοπέδου ή/και του ακινήτου, στις οποίες πραγματοποιούνται οι επενδύσεις. Σε περίπτωση εκσυγχρονισμού χωρίς επέμβαση στον φέροντα οργανισμό του κτιρίου ή σε περίπτωση μικρών προσθηκών που συμπληρώνουν την λειτουργικότητα του κτιρίου οι οποίες σε κάθε περίπτωση αποτελούν λιγότερο από το 10% του αιτούμενου κόστους, εννέα (9) έτη.</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Κατά την υποβολή της αίτησης στήριξης στο ΤΠ, γίνονται δεκτά προσύμφωνα μίσθωσης ή αγοράς γηπέδου ή του οικοπέδου ή/και του ακινήτου (όσον αφορά τα προσύμφωνα μίσθωσης και την αγορά ακινήτου, θα πρέπει να μην αποτελούν ανάληψη υποχρέωσης που καθιστά μη αναστρέψιμη την επένδυση έτσι ώστε να πληρείται ο χαρακτήρας κινήτρου στην περίπτωση επενδύσεων που υλοποιούνται βάσει του Καν. ΕΕ 651/2014).</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Οι παραπάνω χρονικοί περίοδοι, υπολογίζονται από την ημερομηνία δημοσιοποίησης της πρόσκλησης, ανεξάρτητα από την ημερομηνία υπογραφής των σχετικών εγγράφων. Σε κάθε περίπτωση η ημερομηνία υπογραφής τους θα πρέπει να είναι πριν την υποβολή της αίτησης στήριξης.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Σε κάθε περίπτωση το γήπεδο ή το οικόπεδο ή το ακίνητο θα πρέπει να είναι ελεύθερο βαρών, εκτός της περίπτωσης που το βάρος έχει προκύψει από επιχειρηματικό δάνειο για την ίδια φύση επένδυσης ή θα προκύψει από επιχειρηματικό δάνειο για την υλοποίηση της πρότασης ή από δάνειο για την αντιμετώπιση φυσικής καταστροφής, από την οποία επλήγει η επιχείρηση.</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smtClean="0">
                          <a:ln>
                            <a:noFill/>
                          </a:ln>
                          <a:solidFill>
                            <a:srgbClr val="000000"/>
                          </a:solidFill>
                          <a:effectLst/>
                          <a:latin typeface="Calibri" pitchFamily="34" charset="0"/>
                          <a:cs typeface="Arial" charset="0"/>
                        </a:rPr>
                        <a:t>Στις περιπτώσεις άυλων ενεργειών και προμήθειας εξοπλισμού που δεν απαιτεί την μόνιμη εγκατάστασή του ή ήπιες ενέργειες που δεν συνδέονται μόνιμα και σταθερά με το ακίνητο, δεν απαιτείται ο έλεγχος ύπαρξης βαρών και διεκδικήσεων.</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r>
            </a:tbl>
          </a:graphicData>
        </a:graphic>
      </p:graphicFrame>
      <p:pic>
        <p:nvPicPr>
          <p:cNvPr id="64525"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3"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a:solidFill>
                  <a:schemeClr val="accent2">
                    <a:lumMod val="75000"/>
                  </a:schemeClr>
                </a:solidFill>
              </a:rPr>
              <a:t>ΥΠΟΒΟΛΗ-ΑΞΙΟΛΟΓΗΣΗ-ΔΙΚΑΙΟΛΟΓΗΤΙΚΑ</a:t>
            </a:r>
          </a:p>
        </p:txBody>
      </p:sp>
      <p:pic>
        <p:nvPicPr>
          <p:cNvPr id="65540"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cxnSp>
        <p:nvCxnSpPr>
          <p:cNvPr id="25" name="Γωνιώδης σύνδεση 13"/>
          <p:cNvCxnSpPr/>
          <p:nvPr/>
        </p:nvCxnSpPr>
        <p:spPr>
          <a:xfrm>
            <a:off x="1752600" y="1449388"/>
            <a:ext cx="3225800" cy="528637"/>
          </a:xfrm>
          <a:prstGeom prst="bentConnector3">
            <a:avLst>
              <a:gd name="adj1" fmla="val 984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5064125" y="1544638"/>
            <a:ext cx="4048125" cy="852487"/>
          </a:xfrm>
          <a:prstGeom prst="rect">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t>Η ΕΥΔ ΕΠ ΗΠΕΙΡΟΥ ΔΙΕΝΕΡΓΕΙ ΔΕΙΓΜΑΤΟΛΗΠΤΙΚΟ ΕΛΕΓΧΟ ΣΤΟ 5% ΤΟΥ ΣΥΝΟΛΟΥ ΤΩΝ ΠΡΟΤΑΣΕΩΝ</a:t>
            </a:r>
          </a:p>
        </p:txBody>
      </p:sp>
      <p:cxnSp>
        <p:nvCxnSpPr>
          <p:cNvPr id="27" name="Γωνιώδης σύνδεση 24"/>
          <p:cNvCxnSpPr>
            <a:stCxn id="26" idx="2"/>
          </p:cNvCxnSpPr>
          <p:nvPr/>
        </p:nvCxnSpPr>
        <p:spPr>
          <a:xfrm rot="5400000">
            <a:off x="5437188" y="1120775"/>
            <a:ext cx="374650" cy="292735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98425" y="2239963"/>
            <a:ext cx="4048125" cy="709612"/>
          </a:xfrm>
          <a:prstGeom prst="rect">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bg1"/>
                </a:solidFill>
              </a:rPr>
              <a:t>ΤΕΛΙΚΟΣ ΠΙΝΑΚΑΣ ΑΠΟΤΕΛΕΣΜΑΤΩΝ Α’</a:t>
            </a:r>
          </a:p>
        </p:txBody>
      </p:sp>
      <p:sp>
        <p:nvSpPr>
          <p:cNvPr id="29" name="Ορθογώνιο 28"/>
          <p:cNvSpPr/>
          <p:nvPr/>
        </p:nvSpPr>
        <p:spPr>
          <a:xfrm>
            <a:off x="95250" y="3698875"/>
            <a:ext cx="4048125" cy="709613"/>
          </a:xfrm>
          <a:prstGeom prst="rect">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bg1"/>
                </a:solidFill>
              </a:rPr>
              <a:t>ΤΕΛΙΚΟΣ ΠΙΝΑΚΑΣ ΑΠΟΤΕΛΕΣΜΑΤΩΝ Β’</a:t>
            </a:r>
          </a:p>
        </p:txBody>
      </p:sp>
      <p:sp>
        <p:nvSpPr>
          <p:cNvPr id="30" name="Ορθογώνιο 29"/>
          <p:cNvSpPr/>
          <p:nvPr/>
        </p:nvSpPr>
        <p:spPr>
          <a:xfrm>
            <a:off x="5064125" y="2954338"/>
            <a:ext cx="4048125" cy="709612"/>
          </a:xfrm>
          <a:prstGeom prst="rect">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bg1"/>
                </a:solidFill>
              </a:rPr>
              <a:t>ΔΙΚΑΙΩΜΑ ΠΡΟΣΦΥΓΗΣ ΕΝΤΟΣ 15 ΗΜΕΡΩΝ</a:t>
            </a:r>
          </a:p>
        </p:txBody>
      </p:sp>
      <p:cxnSp>
        <p:nvCxnSpPr>
          <p:cNvPr id="31" name="Γωνιώδης σύνδεση 34"/>
          <p:cNvCxnSpPr>
            <a:stCxn id="28" idx="2"/>
          </p:cNvCxnSpPr>
          <p:nvPr/>
        </p:nvCxnSpPr>
        <p:spPr>
          <a:xfrm rot="16200000" flipH="1">
            <a:off x="3402012" y="1670051"/>
            <a:ext cx="366713" cy="292576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Γωνιώδης σύνδεση 38"/>
          <p:cNvCxnSpPr>
            <a:stCxn id="30" idx="2"/>
          </p:cNvCxnSpPr>
          <p:nvPr/>
        </p:nvCxnSpPr>
        <p:spPr>
          <a:xfrm rot="5400000">
            <a:off x="5437982" y="2370931"/>
            <a:ext cx="357188" cy="294322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Ορθογώνιο 32"/>
          <p:cNvSpPr/>
          <p:nvPr/>
        </p:nvSpPr>
        <p:spPr>
          <a:xfrm>
            <a:off x="234950" y="5006975"/>
            <a:ext cx="4048125" cy="709613"/>
          </a:xfrm>
          <a:prstGeom prst="rect">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bg1"/>
                </a:solidFill>
              </a:rPr>
              <a:t>Η ΕΥΔ ΕΠ ΗΠΕΙΡΟΥ ΕΚΔΙΔΕΙ ΑΠΟΦΑΣΗ ΕΝΤΑΞΗΣ ΠΡΑΞΕΩΝ</a:t>
            </a:r>
          </a:p>
        </p:txBody>
      </p:sp>
      <p:cxnSp>
        <p:nvCxnSpPr>
          <p:cNvPr id="34" name="Γωνιώδης σύνδεση 44"/>
          <p:cNvCxnSpPr>
            <a:stCxn id="29" idx="2"/>
          </p:cNvCxnSpPr>
          <p:nvPr/>
        </p:nvCxnSpPr>
        <p:spPr>
          <a:xfrm rot="5400000">
            <a:off x="1870869" y="4656932"/>
            <a:ext cx="496887"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Ορθογώνιο 34"/>
          <p:cNvSpPr/>
          <p:nvPr/>
        </p:nvSpPr>
        <p:spPr>
          <a:xfrm>
            <a:off x="5113338" y="4962525"/>
            <a:ext cx="4048125" cy="709613"/>
          </a:xfrm>
          <a:prstGeom prst="rect">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t>ΥΠΟΓΡΑΦΗ ΣΥΜΒΑΣΗ ΜΕΤΑΞΥ ΔΙΚΑΙΟΥΧΟΥ ΚΑΙ ΟΤΔ</a:t>
            </a:r>
          </a:p>
        </p:txBody>
      </p:sp>
      <p:cxnSp>
        <p:nvCxnSpPr>
          <p:cNvPr id="36" name="Ευθύγραμμο βέλος σύνδεσης 35"/>
          <p:cNvCxnSpPr/>
          <p:nvPr/>
        </p:nvCxnSpPr>
        <p:spPr>
          <a:xfrm>
            <a:off x="4213225" y="5368925"/>
            <a:ext cx="919163" cy="14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201613" y="914400"/>
            <a:ext cx="4048125" cy="709613"/>
          </a:xfrm>
          <a:prstGeom prst="rect">
            <a:avLst/>
          </a:prstGeom>
          <a:solidFill>
            <a:srgbClr val="3C6CC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bg1"/>
                </a:solidFill>
              </a:rPr>
              <a:t>ΕΓΚΡΙΣΗ ΑΠΟΤΕΛΕΣΜΑΤΩΝ ΑΠΟ ΕΔΠ</a:t>
            </a:r>
          </a:p>
        </p:txBody>
      </p:sp>
      <p:pic>
        <p:nvPicPr>
          <p:cNvPr id="65554"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7875"/>
          </a:xfrm>
          <a:solidFill>
            <a:schemeClr val="accent2">
              <a:lumMod val="40000"/>
              <a:lumOff val="60000"/>
            </a:schemeClr>
          </a:solidFill>
        </p:spPr>
        <p:txBody>
          <a:bodyPr rtlCol="0">
            <a:normAutofit/>
          </a:bodyPr>
          <a:lstStyle/>
          <a:p>
            <a:pPr fontAlgn="auto">
              <a:spcAft>
                <a:spcPts val="0"/>
              </a:spcAft>
              <a:defRPr/>
            </a:pPr>
            <a:r>
              <a:rPr lang="el-GR" sz="2800" b="1" dirty="0" smtClean="0"/>
              <a:t>ΣΤΟΧΟΙ &amp; ΣΤΡΑΤΗΓΙΚΗ ΤΟΠΙΚΟΥ ΠΡΟΓΡΑΜΜΑΤΟΣ</a:t>
            </a:r>
            <a:endParaRPr lang="el-GR" sz="2800" b="1" dirty="0"/>
          </a:p>
        </p:txBody>
      </p:sp>
      <p:graphicFrame>
        <p:nvGraphicFramePr>
          <p:cNvPr id="6" name="Θέση περιεχομένου 5"/>
          <p:cNvGraphicFramePr>
            <a:graphicFrameLocks noGrp="1"/>
          </p:cNvGraphicFramePr>
          <p:nvPr>
            <p:ph idx="1"/>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Εικόνα 3"/>
          <p:cNvPicPr>
            <a:picLocks noChangeAspect="1"/>
          </p:cNvPicPr>
          <p:nvPr/>
        </p:nvPicPr>
        <p:blipFill>
          <a:blip r:embed="rId7" cstate="print"/>
          <a:srcRect/>
          <a:stretch>
            <a:fillRect/>
          </a:stretch>
        </p:blipFill>
        <p:spPr bwMode="auto">
          <a:xfrm>
            <a:off x="611188" y="6237288"/>
            <a:ext cx="6769100" cy="584200"/>
          </a:xfrm>
          <a:prstGeom prst="rect">
            <a:avLst/>
          </a:prstGeom>
          <a:noFill/>
          <a:ln w="9525">
            <a:noFill/>
            <a:miter lim="800000"/>
            <a:headEnd/>
            <a:tailEnd/>
          </a:ln>
        </p:spPr>
      </p:pic>
      <p:pic>
        <p:nvPicPr>
          <p:cNvPr id="19460" name="Εικόνα 3" descr="Εικόνα3.png"/>
          <p:cNvPicPr>
            <a:picLocks noChangeAspect="1" noChangeArrowheads="1"/>
          </p:cNvPicPr>
          <p:nvPr/>
        </p:nvPicPr>
        <p:blipFill>
          <a:blip r:embed="rId8"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656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bwMode="auto">
          <a:xfrm>
            <a:off x="122238" y="230188"/>
            <a:ext cx="8812212" cy="727075"/>
          </a:xfrm>
          <a:prstGeom prst="rect">
            <a:avLst/>
          </a:prstGeom>
          <a:noFill/>
          <a:ln w="9525">
            <a:noFill/>
            <a:miter lim="800000"/>
            <a:headEnd/>
            <a:tailEnd/>
          </a:ln>
        </p:spPr>
        <p:txBody>
          <a:bodyPr anchor="ctr"/>
          <a:lstStyle/>
          <a:p>
            <a:pPr algn="ctr"/>
            <a:r>
              <a:rPr lang="el-GR" sz="3000" b="1">
                <a:solidFill>
                  <a:srgbClr val="203864"/>
                </a:solidFill>
                <a:latin typeface="Calibri" pitchFamily="34" charset="0"/>
              </a:rPr>
              <a:t>ΥΠΟΒΟΛΗ-ΑΞΙΟΛΟΓΗΣΗ-ΔΙΚΑΙΟΛΟΓΗΤΙΚΑ</a:t>
            </a:r>
          </a:p>
        </p:txBody>
      </p:sp>
      <p:pic>
        <p:nvPicPr>
          <p:cNvPr id="66564"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sp>
        <p:nvSpPr>
          <p:cNvPr id="7" name="TextBox 6"/>
          <p:cNvSpPr txBox="1">
            <a:spLocks noChangeArrowheads="1"/>
          </p:cNvSpPr>
          <p:nvPr/>
        </p:nvSpPr>
        <p:spPr bwMode="auto">
          <a:xfrm>
            <a:off x="1219200" y="942975"/>
            <a:ext cx="7013575" cy="522288"/>
          </a:xfrm>
          <a:prstGeom prst="rect">
            <a:avLst/>
          </a:prstGeom>
          <a:noFill/>
          <a:ln w="9525">
            <a:noFill/>
            <a:miter lim="800000"/>
            <a:headEnd/>
            <a:tailEnd/>
          </a:ln>
        </p:spPr>
        <p:txBody>
          <a:bodyPr>
            <a:spAutoFit/>
          </a:bodyPr>
          <a:lstStyle/>
          <a:p>
            <a:r>
              <a:rPr lang="el-GR" sz="2800" b="1" u="sng">
                <a:solidFill>
                  <a:schemeClr val="tx2"/>
                </a:solidFill>
                <a:latin typeface="Calibri" pitchFamily="34" charset="0"/>
              </a:rPr>
              <a:t>ΔΙΑΔΙΚΑΣΙΑ ΥΠΟΒΟΛΗΣ ΑΙΤΗΣΗΣ ΣΤΗΡΙΞΗΣ </a:t>
            </a:r>
          </a:p>
        </p:txBody>
      </p:sp>
      <p:sp>
        <p:nvSpPr>
          <p:cNvPr id="9" name="Έλλειψη 8"/>
          <p:cNvSpPr/>
          <p:nvPr/>
        </p:nvSpPr>
        <p:spPr>
          <a:xfrm>
            <a:off x="387350" y="1584325"/>
            <a:ext cx="3783013" cy="1831975"/>
          </a:xfrm>
          <a:prstGeom prst="ellipse">
            <a:avLst/>
          </a:prstGeom>
          <a:solidFill>
            <a:schemeClr val="accent1">
              <a:lumMod val="75000"/>
            </a:schemeClr>
          </a:solidFill>
          <a:ln>
            <a:solidFill>
              <a:srgbClr val="D1BC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000" b="1" dirty="0"/>
              <a:t>Προθεσμία Ηλεκτρονικής υποβολής έως </a:t>
            </a:r>
            <a:r>
              <a:rPr lang="el-GR" sz="2000" b="1" u="sng" dirty="0"/>
              <a:t>30/08/19</a:t>
            </a:r>
            <a:r>
              <a:rPr lang="el-GR" sz="2000" b="1" dirty="0"/>
              <a:t> </a:t>
            </a:r>
          </a:p>
        </p:txBody>
      </p:sp>
      <p:sp>
        <p:nvSpPr>
          <p:cNvPr id="11" name="Έλλειψη 10"/>
          <p:cNvSpPr/>
          <p:nvPr/>
        </p:nvSpPr>
        <p:spPr>
          <a:xfrm>
            <a:off x="387350" y="3992563"/>
            <a:ext cx="4035425" cy="1824037"/>
          </a:xfrm>
          <a:prstGeom prst="ellipse">
            <a:avLst/>
          </a:prstGeom>
          <a:solidFill>
            <a:schemeClr val="accent1">
              <a:lumMod val="75000"/>
            </a:schemeClr>
          </a:solidFill>
          <a:ln w="19050">
            <a:solidFill>
              <a:srgbClr val="D1BCF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000" b="1" dirty="0"/>
              <a:t>Εντός </a:t>
            </a:r>
            <a:r>
              <a:rPr lang="el-GR" sz="2000" b="1" u="sng" dirty="0"/>
              <a:t>δέκα (10) ημερολογιακών ημερών</a:t>
            </a:r>
            <a:r>
              <a:rPr lang="el-GR" sz="2000" b="1" dirty="0"/>
              <a:t> αποστολή φυσικού φακέλου </a:t>
            </a:r>
          </a:p>
        </p:txBody>
      </p:sp>
      <p:sp>
        <p:nvSpPr>
          <p:cNvPr id="12" name="Έλλειψη 11"/>
          <p:cNvSpPr/>
          <p:nvPr/>
        </p:nvSpPr>
        <p:spPr>
          <a:xfrm>
            <a:off x="4926013" y="2779713"/>
            <a:ext cx="4014787" cy="1798637"/>
          </a:xfrm>
          <a:prstGeom prst="ellipse">
            <a:avLst/>
          </a:prstGeom>
          <a:solidFill>
            <a:schemeClr val="accent1">
              <a:lumMod val="75000"/>
            </a:schemeClr>
          </a:solidFill>
          <a:ln>
            <a:solidFill>
              <a:srgbClr val="D1BCF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000" b="1" dirty="0"/>
              <a:t>Ηλεκτρονική υποβολή στο ΠΣΚΕ (κωδικοί πρόσβασης κτλ.)</a:t>
            </a:r>
          </a:p>
        </p:txBody>
      </p:sp>
      <p:cxnSp>
        <p:nvCxnSpPr>
          <p:cNvPr id="13" name="Ευθύγραμμο βέλος σύνδεσης 12"/>
          <p:cNvCxnSpPr/>
          <p:nvPr/>
        </p:nvCxnSpPr>
        <p:spPr>
          <a:xfrm>
            <a:off x="4121150" y="2262188"/>
            <a:ext cx="1608138" cy="5635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Ευθύγραμμο βέλος σύνδεσης 13"/>
          <p:cNvCxnSpPr/>
          <p:nvPr/>
        </p:nvCxnSpPr>
        <p:spPr>
          <a:xfrm flipH="1">
            <a:off x="4527550" y="4556125"/>
            <a:ext cx="1703388" cy="557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6571"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7586"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60642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smtClean="0">
                <a:solidFill>
                  <a:schemeClr val="accent2">
                    <a:lumMod val="75000"/>
                  </a:schemeClr>
                </a:solidFill>
              </a:rPr>
              <a:t>ΥΠΟΒΟΛΗ-ΑΞΙΟΛΟΓΗΣΗ-ΔΙΚΑΙΟΛΟΓΗΤΙΚΑ</a:t>
            </a:r>
            <a:endParaRPr lang="el-GR" sz="3000" dirty="0">
              <a:solidFill>
                <a:schemeClr val="accent2">
                  <a:lumMod val="75000"/>
                </a:schemeClr>
              </a:solidFill>
            </a:endParaRPr>
          </a:p>
        </p:txBody>
      </p:sp>
      <p:pic>
        <p:nvPicPr>
          <p:cNvPr id="67588"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7938" y="692150"/>
          <a:ext cx="9151938" cy="5272088"/>
        </p:xfrm>
        <a:graphic>
          <a:graphicData uri="http://schemas.openxmlformats.org/drawingml/2006/table">
            <a:tbl>
              <a:tblPr firstRow="1" bandRow="1">
                <a:tableStyleId>{5C22544A-7EE6-4342-B048-85BDC9FD1C3A}</a:tableStyleId>
              </a:tblPr>
              <a:tblGrid>
                <a:gridCol w="9151731">
                  <a:extLst>
                    <a:ext uri="{9D8B030D-6E8A-4147-A177-3AD203B41FA5}"/>
                  </a:extLst>
                </a:gridCol>
              </a:tblGrid>
              <a:tr h="398421">
                <a:tc>
                  <a:txBody>
                    <a:bodyPr/>
                    <a:lstStyle/>
                    <a:p>
                      <a:pPr algn="ctr"/>
                      <a:r>
                        <a:rPr lang="el-GR" sz="1800" dirty="0" smtClean="0"/>
                        <a:t>ΔΙΚΑΙΟΛΟΓΗΤΙΚΑ ΕΠΙΛΕΞΙΜΟΤΗΤΑΣ (ΑΠΟΚΛΕΙΣΜΟΥ)</a:t>
                      </a:r>
                      <a:endParaRPr lang="el-GR" sz="1800" dirty="0"/>
                    </a:p>
                  </a:txBody>
                  <a:tcPr>
                    <a:solidFill>
                      <a:schemeClr val="accent2">
                        <a:lumMod val="75000"/>
                      </a:schemeClr>
                    </a:solidFill>
                  </a:tcPr>
                </a:tc>
                <a:extLst>
                  <a:ext uri="{0D108BD9-81ED-4DB2-BD59-A6C34878D82A}"/>
                </a:extLst>
              </a:tr>
              <a:tr h="393790">
                <a:tc>
                  <a:txBody>
                    <a:bodyPr/>
                    <a:lstStyle/>
                    <a:p>
                      <a:r>
                        <a:rPr lang="el-GR" sz="1600" dirty="0" smtClean="0"/>
                        <a:t>Ο Πίνακας Δικαιολογητικών </a:t>
                      </a:r>
                      <a:r>
                        <a:rPr lang="el-GR" sz="1600" dirty="0"/>
                        <a:t>βρίσκονται αναλυτικά </a:t>
                      </a:r>
                      <a:r>
                        <a:rPr lang="el-GR" sz="1600" dirty="0" smtClean="0"/>
                        <a:t>στα </a:t>
                      </a:r>
                      <a:r>
                        <a:rPr lang="el-GR" sz="1600" b="1" dirty="0" smtClean="0"/>
                        <a:t>Έντυπα Ι_5</a:t>
                      </a:r>
                      <a:r>
                        <a:rPr lang="el-GR" sz="1600" b="1" baseline="0" dirty="0" smtClean="0"/>
                        <a:t> &amp; ΙΙ_2</a:t>
                      </a:r>
                      <a:r>
                        <a:rPr lang="el-GR" sz="1600" b="1" dirty="0" smtClean="0"/>
                        <a:t> </a:t>
                      </a:r>
                      <a:r>
                        <a:rPr lang="el-GR" sz="1600" dirty="0"/>
                        <a:t>της πρόσκλησης.</a:t>
                      </a:r>
                      <a:r>
                        <a:rPr lang="el-GR" sz="1600" baseline="0" dirty="0"/>
                        <a:t> </a:t>
                      </a:r>
                      <a:r>
                        <a:rPr lang="el-GR" sz="1600" dirty="0"/>
                        <a:t>Ενδεικτικά : </a:t>
                      </a:r>
                    </a:p>
                  </a:txBody>
                  <a:tcPr/>
                </a:tc>
                <a:extLst>
                  <a:ext uri="{0D108BD9-81ED-4DB2-BD59-A6C34878D82A}"/>
                </a:extLst>
              </a:tr>
              <a:tr h="8764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1" dirty="0"/>
                        <a:t>Στοιχεία του αιτούντος </a:t>
                      </a:r>
                      <a:r>
                        <a:rPr lang="el-GR" sz="1600" dirty="0"/>
                        <a:t>(Απόφαση ορισμού νόμιμου εκπροσώπου, Απόφαση του αρμοδίου οργάνου του φορέα για υποβολή πρότασης, ΦΕΚ, </a:t>
                      </a:r>
                      <a:r>
                        <a:rPr lang="el-GR" sz="1600" dirty="0" smtClean="0"/>
                        <a:t>ΓΕΜΗ,</a:t>
                      </a:r>
                      <a:r>
                        <a:rPr lang="el-GR" sz="1600" baseline="0" dirty="0" smtClean="0"/>
                        <a:t> </a:t>
                      </a:r>
                      <a:r>
                        <a:rPr lang="el-GR" sz="1600" dirty="0" smtClean="0"/>
                        <a:t>Πίνακες </a:t>
                      </a:r>
                      <a:r>
                        <a:rPr lang="el-GR" sz="1600" dirty="0"/>
                        <a:t>μετόχων/εταίρων, Καταστατικό ή σχέδιο </a:t>
                      </a:r>
                      <a:r>
                        <a:rPr lang="el-GR" sz="1600" dirty="0" smtClean="0"/>
                        <a:t>καταστατικού, Ταυτότητα).</a:t>
                      </a:r>
                      <a:endParaRPr lang="el-GR" sz="1600" dirty="0"/>
                    </a:p>
                  </a:txBody>
                  <a:tcPr/>
                </a:tc>
                <a:extLst>
                  <a:ext uri="{0D108BD9-81ED-4DB2-BD59-A6C34878D82A}"/>
                </a:extLst>
              </a:tr>
              <a:tr h="34769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1" dirty="0"/>
                        <a:t>Στοιχεία</a:t>
                      </a:r>
                      <a:r>
                        <a:rPr lang="el-GR" sz="1600" dirty="0"/>
                        <a:t> και </a:t>
                      </a:r>
                      <a:r>
                        <a:rPr lang="el-GR" sz="1600" b="1" dirty="0"/>
                        <a:t>φωτογραφική</a:t>
                      </a:r>
                      <a:r>
                        <a:rPr lang="el-GR" sz="1600" dirty="0"/>
                        <a:t> </a:t>
                      </a:r>
                      <a:r>
                        <a:rPr lang="el-GR" sz="1600" b="1" dirty="0"/>
                        <a:t>απεικόνιση</a:t>
                      </a:r>
                      <a:r>
                        <a:rPr lang="el-GR" sz="1600" dirty="0"/>
                        <a:t> της υφιστάμενης κατάστασης του προτεινόμενου </a:t>
                      </a:r>
                      <a:r>
                        <a:rPr lang="el-GR" sz="1600" dirty="0" smtClean="0"/>
                        <a:t>έργου.</a:t>
                      </a:r>
                      <a:endParaRPr lang="el-GR" sz="1600" dirty="0"/>
                    </a:p>
                  </a:txBody>
                  <a:tcPr/>
                </a:tc>
                <a:extLst>
                  <a:ext uri="{0D108BD9-81ED-4DB2-BD59-A6C34878D82A}"/>
                </a:extLst>
              </a:tr>
              <a:tr h="53978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dirty="0"/>
                        <a:t>Αναλυτική </a:t>
                      </a:r>
                      <a:r>
                        <a:rPr lang="el-GR" sz="1600" b="1" dirty="0"/>
                        <a:t>Περιγραφή</a:t>
                      </a:r>
                      <a:r>
                        <a:rPr lang="el-GR" sz="1600" dirty="0"/>
                        <a:t> και </a:t>
                      </a:r>
                      <a:r>
                        <a:rPr lang="el-GR" sz="1600" b="1" dirty="0"/>
                        <a:t>Προϋπολογισμό</a:t>
                      </a:r>
                      <a:r>
                        <a:rPr lang="el-GR" sz="1600" dirty="0"/>
                        <a:t> της προτεινόμενης </a:t>
                      </a:r>
                      <a:r>
                        <a:rPr lang="el-GR" sz="1600" dirty="0" smtClean="0"/>
                        <a:t>πράξης</a:t>
                      </a:r>
                      <a:r>
                        <a:rPr lang="el-GR" sz="1600" baseline="0" dirty="0" smtClean="0"/>
                        <a:t> (π.χ. αρχιτεκτονικά σχέδια, </a:t>
                      </a:r>
                      <a:r>
                        <a:rPr lang="el-GR" sz="1600" baseline="0" dirty="0" err="1" smtClean="0"/>
                        <a:t>προμετρήσεις</a:t>
                      </a:r>
                      <a:r>
                        <a:rPr lang="el-GR" sz="1600" baseline="0" dirty="0" smtClean="0"/>
                        <a:t> εργασιών, άδειες και εγκρίσεις, νομιμοποιήσεις, προσφορές-προτιμολόγια)</a:t>
                      </a:r>
                      <a:endParaRPr lang="el-GR" sz="1600" dirty="0"/>
                    </a:p>
                  </a:txBody>
                  <a:tcPr/>
                </a:tc>
                <a:extLst>
                  <a:ext uri="{0D108BD9-81ED-4DB2-BD59-A6C34878D82A}"/>
                </a:extLst>
              </a:tr>
              <a:tr h="2849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1" dirty="0" smtClean="0">
                          <a:solidFill>
                            <a:schemeClr val="tx1"/>
                          </a:solidFill>
                        </a:rPr>
                        <a:t>Υπεύθυνη Δήλωση </a:t>
                      </a:r>
                      <a:r>
                        <a:rPr lang="el-GR" sz="1600" dirty="0" smtClean="0">
                          <a:solidFill>
                            <a:schemeClr val="tx1"/>
                          </a:solidFill>
                        </a:rPr>
                        <a:t>δικαιούχου.</a:t>
                      </a:r>
                      <a:endParaRPr lang="el-GR" sz="1600" dirty="0">
                        <a:solidFill>
                          <a:schemeClr val="tx1"/>
                        </a:solidFill>
                      </a:endParaRPr>
                    </a:p>
                  </a:txBody>
                  <a:tcPr/>
                </a:tc>
                <a:extLst>
                  <a:ext uri="{0D108BD9-81ED-4DB2-BD59-A6C34878D82A}"/>
                </a:extLst>
              </a:tr>
              <a:tr h="38479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1" dirty="0" smtClean="0">
                          <a:solidFill>
                            <a:schemeClr val="tx1"/>
                          </a:solidFill>
                        </a:rPr>
                        <a:t>Υπεύθυνη Δήλωση </a:t>
                      </a:r>
                      <a:r>
                        <a:rPr lang="en-US" sz="1600" dirty="0" smtClean="0">
                          <a:solidFill>
                            <a:schemeClr val="tx1"/>
                          </a:solidFill>
                        </a:rPr>
                        <a:t>DE MINIMIS</a:t>
                      </a:r>
                      <a:r>
                        <a:rPr lang="el-GR" sz="1600" dirty="0" smtClean="0">
                          <a:solidFill>
                            <a:schemeClr val="tx1"/>
                          </a:solidFill>
                        </a:rPr>
                        <a:t>.</a:t>
                      </a:r>
                      <a:endParaRPr lang="el-GR" sz="1600" dirty="0">
                        <a:solidFill>
                          <a:schemeClr val="tx1"/>
                        </a:solidFill>
                      </a:endParaRPr>
                    </a:p>
                  </a:txBody>
                  <a:tcPr/>
                </a:tc>
              </a:tr>
              <a:tr h="45294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1" dirty="0" smtClean="0"/>
                        <a:t>Δήλωση</a:t>
                      </a:r>
                      <a:r>
                        <a:rPr lang="el-GR" sz="1600" b="1" baseline="0" dirty="0" smtClean="0"/>
                        <a:t> ΜΜΕ</a:t>
                      </a:r>
                      <a:r>
                        <a:rPr lang="el-GR" sz="1600" baseline="0" dirty="0" smtClean="0"/>
                        <a:t>.</a:t>
                      </a:r>
                      <a:endParaRPr lang="el-GR" sz="1600" dirty="0"/>
                    </a:p>
                  </a:txBody>
                  <a:tcPr/>
                </a:tc>
              </a:tr>
              <a:tr h="45294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dirty="0"/>
                        <a:t>Αποδεικτικά στοιχεία </a:t>
                      </a:r>
                      <a:r>
                        <a:rPr lang="el-GR" sz="1600" b="1" dirty="0"/>
                        <a:t>κατοχής ή χρήσης του ακινήτου </a:t>
                      </a:r>
                      <a:r>
                        <a:rPr lang="el-GR" sz="1600" dirty="0"/>
                        <a:t>στο οποίο θα υλοποιηθεί η </a:t>
                      </a:r>
                      <a:r>
                        <a:rPr lang="el-GR" sz="1600" dirty="0" smtClean="0"/>
                        <a:t>επένδυση και αντίστοιχα </a:t>
                      </a:r>
                      <a:r>
                        <a:rPr lang="el-GR" sz="1600" b="1" dirty="0" smtClean="0"/>
                        <a:t>πιστοποιητικά βαρών και μη διεκδικήσεων</a:t>
                      </a:r>
                      <a:r>
                        <a:rPr lang="el-GR" sz="1600" dirty="0" smtClean="0"/>
                        <a:t>.</a:t>
                      </a:r>
                      <a:endParaRPr lang="el-GR" sz="1600" dirty="0"/>
                    </a:p>
                  </a:txBody>
                  <a:tcPr/>
                </a:tc>
                <a:extLst>
                  <a:ext uri="{0D108BD9-81ED-4DB2-BD59-A6C34878D82A}"/>
                </a:extLst>
              </a:tr>
              <a:tr h="92388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1" kern="1200" dirty="0" smtClean="0">
                          <a:solidFill>
                            <a:schemeClr val="dk1"/>
                          </a:solidFill>
                          <a:effectLst/>
                          <a:latin typeface="+mn-lt"/>
                          <a:ea typeface="+mn-ea"/>
                          <a:cs typeface="+mn-cs"/>
                        </a:rPr>
                        <a:t>Άδεια περιβαλλοντικών επιπτώσεων </a:t>
                      </a:r>
                      <a:r>
                        <a:rPr lang="el-GR" sz="1600" kern="1200" dirty="0" smtClean="0">
                          <a:solidFill>
                            <a:schemeClr val="dk1"/>
                          </a:solidFill>
                          <a:effectLst/>
                          <a:latin typeface="+mn-lt"/>
                          <a:ea typeface="+mn-ea"/>
                          <a:cs typeface="+mn-cs"/>
                        </a:rPr>
                        <a:t>- </a:t>
                      </a:r>
                      <a:r>
                        <a:rPr lang="el-GR" sz="1600" b="1" kern="1200" dirty="0" smtClean="0">
                          <a:solidFill>
                            <a:schemeClr val="dk1"/>
                          </a:solidFill>
                          <a:effectLst/>
                          <a:latin typeface="+mn-lt"/>
                          <a:ea typeface="+mn-ea"/>
                          <a:cs typeface="+mn-cs"/>
                        </a:rPr>
                        <a:t>βεβαίωση χρήσεων γης </a:t>
                      </a:r>
                      <a:r>
                        <a:rPr lang="el-GR" sz="1600" kern="1200" dirty="0" smtClean="0">
                          <a:solidFill>
                            <a:schemeClr val="dk1"/>
                          </a:solidFill>
                          <a:effectLst/>
                          <a:latin typeface="+mn-lt"/>
                          <a:ea typeface="+mn-ea"/>
                          <a:cs typeface="+mn-cs"/>
                        </a:rPr>
                        <a:t>- </a:t>
                      </a:r>
                      <a:r>
                        <a:rPr lang="el-GR" sz="1600" b="1" kern="1200" dirty="0" smtClean="0">
                          <a:solidFill>
                            <a:schemeClr val="dk1"/>
                          </a:solidFill>
                          <a:effectLst/>
                          <a:latin typeface="+mn-lt"/>
                          <a:ea typeface="+mn-ea"/>
                          <a:cs typeface="+mn-cs"/>
                        </a:rPr>
                        <a:t>Διαχειριστική μελέτη </a:t>
                      </a:r>
                      <a:r>
                        <a:rPr lang="el-GR" sz="1600" kern="1200" dirty="0" smtClean="0">
                          <a:solidFill>
                            <a:schemeClr val="dk1"/>
                          </a:solidFill>
                          <a:effectLst/>
                          <a:latin typeface="+mn-lt"/>
                          <a:ea typeface="+mn-ea"/>
                          <a:cs typeface="+mn-cs"/>
                        </a:rPr>
                        <a:t>και η έγκρισή της από τις αρμόδιες Δασικές Υπηρεσίες σε περίπτωση εκμετάλλευσης του δάσους για</a:t>
                      </a:r>
                      <a:r>
                        <a:rPr lang="el-GR" sz="1600" kern="1200" baseline="0" dirty="0" smtClean="0">
                          <a:solidFill>
                            <a:schemeClr val="dk1"/>
                          </a:solidFill>
                          <a:effectLst/>
                          <a:latin typeface="+mn-lt"/>
                          <a:ea typeface="+mn-ea"/>
                          <a:cs typeface="+mn-cs"/>
                        </a:rPr>
                        <a:t> την </a:t>
                      </a:r>
                      <a:r>
                        <a:rPr lang="el-GR" sz="1600" kern="1200" baseline="0" dirty="0" err="1" smtClean="0">
                          <a:solidFill>
                            <a:schemeClr val="dk1"/>
                          </a:solidFill>
                          <a:effectLst/>
                          <a:latin typeface="+mn-lt"/>
                          <a:ea typeface="+mn-ea"/>
                          <a:cs typeface="+mn-cs"/>
                        </a:rPr>
                        <a:t>υποδράση</a:t>
                      </a:r>
                      <a:r>
                        <a:rPr lang="el-GR" sz="1600" kern="1200" baseline="0" dirty="0" smtClean="0">
                          <a:solidFill>
                            <a:schemeClr val="dk1"/>
                          </a:solidFill>
                          <a:effectLst/>
                          <a:latin typeface="+mn-lt"/>
                          <a:ea typeface="+mn-ea"/>
                          <a:cs typeface="+mn-cs"/>
                        </a:rPr>
                        <a:t> 19.2.6.2.</a:t>
                      </a:r>
                      <a:endParaRPr lang="el-GR" sz="1600" dirty="0"/>
                    </a:p>
                  </a:txBody>
                  <a:tcPr/>
                </a:tc>
              </a:tr>
            </a:tbl>
          </a:graphicData>
        </a:graphic>
      </p:graphicFrame>
      <p:pic>
        <p:nvPicPr>
          <p:cNvPr id="67613"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861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119063"/>
            <a:ext cx="8812212" cy="728662"/>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smtClean="0">
                <a:solidFill>
                  <a:schemeClr val="accent2">
                    <a:lumMod val="75000"/>
                  </a:schemeClr>
                </a:solidFill>
              </a:rPr>
              <a:t>ΥΠΟΒΟΛΗ-ΑΞΙΟΛΟΓΗΣΗ-ΔΙΚΑΙΟΛΟΓΗΤΙΚΑ</a:t>
            </a:r>
            <a:endParaRPr lang="el-GR" sz="3000" dirty="0">
              <a:solidFill>
                <a:schemeClr val="accent2">
                  <a:lumMod val="75000"/>
                </a:schemeClr>
              </a:solidFill>
            </a:endParaRPr>
          </a:p>
        </p:txBody>
      </p:sp>
      <p:pic>
        <p:nvPicPr>
          <p:cNvPr id="68612"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388938" y="765175"/>
          <a:ext cx="8724900" cy="4895850"/>
        </p:xfrm>
        <a:graphic>
          <a:graphicData uri="http://schemas.openxmlformats.org/drawingml/2006/table">
            <a:tbl>
              <a:tblPr firstRow="1" bandRow="1">
                <a:tableStyleId>{5C22544A-7EE6-4342-B048-85BDC9FD1C3A}</a:tableStyleId>
              </a:tblPr>
              <a:tblGrid>
                <a:gridCol w="8725197">
                  <a:extLst>
                    <a:ext uri="{9D8B030D-6E8A-4147-A177-3AD203B41FA5}"/>
                  </a:extLst>
                </a:gridCol>
              </a:tblGrid>
              <a:tr h="388072">
                <a:tc>
                  <a:txBody>
                    <a:bodyPr/>
                    <a:lstStyle/>
                    <a:p>
                      <a:pPr algn="ctr"/>
                      <a:r>
                        <a:rPr lang="el-GR" sz="1800" dirty="0" smtClean="0"/>
                        <a:t>ΔΙΚΑΙΟΛΟΓΗΤΙΚΑ ΕΠΙΛΕΞΙΜΟΤΗΤΑΣ (ΑΠΟΚΛΕΙΣΜΟΥ)</a:t>
                      </a:r>
                      <a:endParaRPr lang="el-GR" sz="1800" dirty="0"/>
                    </a:p>
                  </a:txBody>
                  <a:tcPr>
                    <a:solidFill>
                      <a:schemeClr val="accent2">
                        <a:lumMod val="75000"/>
                      </a:schemeClr>
                    </a:solidFill>
                  </a:tcPr>
                </a:tc>
                <a:extLst>
                  <a:ext uri="{0D108BD9-81ED-4DB2-BD59-A6C34878D82A}"/>
                </a:extLst>
              </a:tr>
              <a:tr h="372143">
                <a:tc>
                  <a:txBody>
                    <a:bodyPr/>
                    <a:lstStyle/>
                    <a:p>
                      <a:pPr marL="285750" indent="-285750">
                        <a:buFont typeface="Arial" pitchFamily="34" charset="0"/>
                        <a:buChar char="•"/>
                      </a:pPr>
                      <a:r>
                        <a:rPr lang="el-GR" sz="1600" dirty="0" smtClean="0"/>
                        <a:t>Δικαιολογητικά</a:t>
                      </a:r>
                      <a:r>
                        <a:rPr lang="el-GR" sz="1600" baseline="0" dirty="0" smtClean="0"/>
                        <a:t> εξασφάλισης της </a:t>
                      </a:r>
                      <a:r>
                        <a:rPr lang="el-GR" sz="1600" b="1" baseline="0" dirty="0" smtClean="0"/>
                        <a:t>προσβασιμότητας των ΑΜΕΑ</a:t>
                      </a:r>
                      <a:endParaRPr lang="el-GR" sz="1600" b="1" dirty="0"/>
                    </a:p>
                  </a:txBody>
                  <a:tcPr/>
                </a:tc>
              </a:tr>
              <a:tr h="372143">
                <a:tc>
                  <a:txBody>
                    <a:bodyPr/>
                    <a:lstStyle/>
                    <a:p>
                      <a:pPr marL="285750" indent="-285750">
                        <a:buFont typeface="Arial" pitchFamily="34" charset="0"/>
                        <a:buChar char="•"/>
                      </a:pPr>
                      <a:r>
                        <a:rPr lang="el-GR" sz="1600" dirty="0" smtClean="0"/>
                        <a:t>Δικαιολογητικά τεκμηρίωσης</a:t>
                      </a:r>
                      <a:r>
                        <a:rPr lang="el-GR" sz="1600" baseline="0" dirty="0" smtClean="0"/>
                        <a:t> κάλυψης </a:t>
                      </a:r>
                      <a:r>
                        <a:rPr lang="el-GR" sz="1600" b="1" baseline="0" dirty="0" smtClean="0"/>
                        <a:t>ιδιωτικής</a:t>
                      </a:r>
                      <a:r>
                        <a:rPr lang="el-GR" sz="1600" baseline="0" dirty="0" smtClean="0"/>
                        <a:t> </a:t>
                      </a:r>
                      <a:r>
                        <a:rPr lang="el-GR" sz="1600" b="1" baseline="0" dirty="0" smtClean="0"/>
                        <a:t>συμμετοχής</a:t>
                      </a:r>
                      <a:endParaRPr lang="el-GR" sz="1600" b="1" dirty="0"/>
                    </a:p>
                  </a:txBody>
                  <a:tcPr/>
                </a:tc>
              </a:tr>
              <a:tr h="372143">
                <a:tc>
                  <a:txBody>
                    <a:bodyPr/>
                    <a:lstStyle/>
                    <a:p>
                      <a:pPr marL="285750" indent="-285750">
                        <a:buFont typeface="Arial" pitchFamily="34" charset="0"/>
                        <a:buChar char="•"/>
                      </a:pPr>
                      <a:r>
                        <a:rPr lang="el-GR" sz="1600" b="1" dirty="0" smtClean="0"/>
                        <a:t>Φορολογική </a:t>
                      </a:r>
                      <a:r>
                        <a:rPr lang="el-GR" sz="1600" b="1" dirty="0"/>
                        <a:t>ενημερότητα </a:t>
                      </a:r>
                      <a:r>
                        <a:rPr lang="el-GR" sz="1600" dirty="0"/>
                        <a:t>ή </a:t>
                      </a:r>
                    </a:p>
                  </a:txBody>
                  <a:tcPr/>
                </a:tc>
                <a:extLst>
                  <a:ext uri="{0D108BD9-81ED-4DB2-BD59-A6C34878D82A}"/>
                </a:extLst>
              </a:tr>
              <a:tr h="916051">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600" dirty="0" smtClean="0"/>
                        <a:t>Βεβαίωση </a:t>
                      </a:r>
                      <a:r>
                        <a:rPr lang="el-GR" sz="1600" dirty="0"/>
                        <a:t>οφειλών της επιχείρησης από την οποία να προκύπτει ότι </a:t>
                      </a:r>
                      <a:r>
                        <a:rPr lang="el-GR" sz="1600" b="1" dirty="0"/>
                        <a:t>δεν είναι υπόχρεη </a:t>
                      </a:r>
                      <a:r>
                        <a:rPr lang="el-GR" sz="1600" dirty="0"/>
                        <a:t>σε ανάκτηση παράνομης κρατικής ενίσχυσης κατόπιν προηγούμενης αποφάσεως της Επιτροπής (</a:t>
                      </a:r>
                      <a:r>
                        <a:rPr lang="el-GR" sz="1600" b="1" dirty="0"/>
                        <a:t>Σε περίπτωση χρήσης του Καν. ΕΕ 651/2014</a:t>
                      </a:r>
                      <a:r>
                        <a:rPr lang="el-GR" sz="1600" dirty="0"/>
                        <a:t>) </a:t>
                      </a:r>
                    </a:p>
                  </a:txBody>
                  <a:tcPr/>
                </a:tc>
                <a:extLst>
                  <a:ext uri="{0D108BD9-81ED-4DB2-BD59-A6C34878D82A}"/>
                </a:extLst>
              </a:tr>
              <a:tr h="372143">
                <a:tc>
                  <a:txBody>
                    <a:bodyPr/>
                    <a:lstStyle/>
                    <a:p>
                      <a:pPr marL="285750" indent="-285750">
                        <a:buFont typeface="Arial" pitchFamily="34" charset="0"/>
                        <a:buChar char="•"/>
                      </a:pPr>
                      <a:r>
                        <a:rPr lang="el-GR" sz="1600" dirty="0" smtClean="0"/>
                        <a:t>Ε1</a:t>
                      </a:r>
                      <a:r>
                        <a:rPr lang="el-GR" sz="1600" dirty="0"/>
                        <a:t>, </a:t>
                      </a:r>
                      <a:r>
                        <a:rPr lang="el-GR" sz="1600" dirty="0" smtClean="0"/>
                        <a:t>Ν, Ε3, Ε4 </a:t>
                      </a:r>
                      <a:endParaRPr lang="el-GR" sz="1600" dirty="0"/>
                    </a:p>
                  </a:txBody>
                  <a:tcPr/>
                </a:tc>
                <a:extLst>
                  <a:ext uri="{0D108BD9-81ED-4DB2-BD59-A6C34878D82A}"/>
                </a:extLst>
              </a:tr>
              <a:tr h="372143">
                <a:tc>
                  <a:txBody>
                    <a:bodyPr/>
                    <a:lstStyle/>
                    <a:p>
                      <a:pPr marL="285750" indent="-285750">
                        <a:buFont typeface="Arial" pitchFamily="34" charset="0"/>
                        <a:buChar char="•"/>
                      </a:pPr>
                      <a:r>
                        <a:rPr lang="el-GR" sz="1600" b="1" dirty="0" smtClean="0"/>
                        <a:t>Πράξη διοικητικού προσδιορισμού φόρου (Εκκαθαριστικό)</a:t>
                      </a:r>
                      <a:endParaRPr lang="el-GR" sz="1600" dirty="0"/>
                    </a:p>
                  </a:txBody>
                  <a:tcPr/>
                </a:tc>
                <a:extLst>
                  <a:ext uri="{0D108BD9-81ED-4DB2-BD59-A6C34878D82A}"/>
                </a:extLst>
              </a:tr>
              <a:tr h="372143">
                <a:tc>
                  <a:txBody>
                    <a:bodyPr/>
                    <a:lstStyle/>
                    <a:p>
                      <a:pPr marL="285750" indent="-285750">
                        <a:buFont typeface="Arial" pitchFamily="34" charset="0"/>
                        <a:buChar char="•"/>
                      </a:pPr>
                      <a:r>
                        <a:rPr lang="el-GR" sz="1600" b="1" dirty="0" smtClean="0"/>
                        <a:t>Έναρξη </a:t>
                      </a:r>
                      <a:r>
                        <a:rPr lang="el-GR" sz="1600" b="1" dirty="0"/>
                        <a:t>ΔΟΥ / ΚΑΔ</a:t>
                      </a:r>
                    </a:p>
                  </a:txBody>
                  <a:tcPr/>
                </a:tc>
                <a:extLst>
                  <a:ext uri="{0D108BD9-81ED-4DB2-BD59-A6C34878D82A}"/>
                </a:extLst>
              </a:tr>
              <a:tr h="987420">
                <a:tc>
                  <a:txBody>
                    <a:bodyPr/>
                    <a:lstStyle/>
                    <a:p>
                      <a:pPr marL="285750" indent="-285750">
                        <a:buFont typeface="Arial" pitchFamily="34" charset="0"/>
                        <a:buChar char="•"/>
                      </a:pPr>
                      <a:r>
                        <a:rPr lang="el-GR" sz="1600" dirty="0" smtClean="0"/>
                        <a:t>Πιστοποιητικό </a:t>
                      </a:r>
                      <a:r>
                        <a:rPr lang="el-GR" sz="1600" dirty="0"/>
                        <a:t>αρμόδιας δικαστικής ή διοικητικής αρχής, έκδοσης του τελευταίου εξαμήνου  από το οποίο να προκύπτει ότι </a:t>
                      </a:r>
                      <a:r>
                        <a:rPr lang="el-GR" sz="1600" b="1" dirty="0"/>
                        <a:t>δεν τελούν σε πτώχευση</a:t>
                      </a:r>
                      <a:r>
                        <a:rPr lang="el-GR" sz="1600" b="1" dirty="0">
                          <a:solidFill>
                            <a:srgbClr val="FF0000"/>
                          </a:solidFill>
                        </a:rPr>
                        <a:t> </a:t>
                      </a:r>
                      <a:r>
                        <a:rPr lang="el-GR" sz="1600" dirty="0"/>
                        <a:t>καθώς και ότι δεν έχει υποβληθεί κατά της επιχείρησης αίτημα για υπαγωγή στην πτωχευτική διαδικασία </a:t>
                      </a:r>
                    </a:p>
                  </a:txBody>
                  <a:tcPr/>
                </a:tc>
                <a:extLst>
                  <a:ext uri="{0D108BD9-81ED-4DB2-BD59-A6C34878D82A}"/>
                </a:extLst>
              </a:tr>
              <a:tr h="372143">
                <a:tc>
                  <a:txBody>
                    <a:bodyPr/>
                    <a:lstStyle/>
                    <a:p>
                      <a:pPr marL="285750" indent="-285750">
                        <a:buFont typeface="Arial" pitchFamily="34" charset="0"/>
                        <a:buChar char="•"/>
                      </a:pPr>
                      <a:r>
                        <a:rPr lang="el-GR" sz="1600" dirty="0" smtClean="0"/>
                        <a:t>Χρηματοοικονομικές καταστάσεις &amp; προσάρτημα τελευταίας χρήσης (</a:t>
                      </a:r>
                      <a:r>
                        <a:rPr lang="el-GR" sz="1600" b="1" dirty="0" smtClean="0"/>
                        <a:t>Ισολογισμοί)</a:t>
                      </a:r>
                      <a:endParaRPr lang="el-GR" sz="1600" b="1" dirty="0"/>
                    </a:p>
                  </a:txBody>
                  <a:tcPr/>
                </a:tc>
                <a:extLst>
                  <a:ext uri="{0D108BD9-81ED-4DB2-BD59-A6C34878D82A}"/>
                </a:extLst>
              </a:tr>
            </a:tbl>
          </a:graphicData>
        </a:graphic>
      </p:graphicFrame>
      <p:pic>
        <p:nvPicPr>
          <p:cNvPr id="68637"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6963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119063"/>
            <a:ext cx="8812212" cy="728662"/>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smtClean="0">
                <a:solidFill>
                  <a:schemeClr val="accent2">
                    <a:lumMod val="75000"/>
                  </a:schemeClr>
                </a:solidFill>
              </a:rPr>
              <a:t>ΥΠΟΒΟΛΗ-ΑΞΙΟΛΟΓΗΣΗ-ΔΙΚΑΙΟΛΟΓΗΤΙΚΑ</a:t>
            </a:r>
            <a:endParaRPr lang="el-GR" sz="3000" dirty="0">
              <a:solidFill>
                <a:schemeClr val="accent2">
                  <a:lumMod val="75000"/>
                </a:schemeClr>
              </a:solidFill>
            </a:endParaRPr>
          </a:p>
        </p:txBody>
      </p:sp>
      <p:pic>
        <p:nvPicPr>
          <p:cNvPr id="69636"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388938" y="765175"/>
          <a:ext cx="8724900" cy="5111750"/>
        </p:xfrm>
        <a:graphic>
          <a:graphicData uri="http://schemas.openxmlformats.org/drawingml/2006/table">
            <a:tbl>
              <a:tblPr firstRow="1" bandRow="1">
                <a:tableStyleId>{5C22544A-7EE6-4342-B048-85BDC9FD1C3A}</a:tableStyleId>
              </a:tblPr>
              <a:tblGrid>
                <a:gridCol w="8725197">
                  <a:extLst>
                    <a:ext uri="{9D8B030D-6E8A-4147-A177-3AD203B41FA5}"/>
                  </a:extLst>
                </a:gridCol>
              </a:tblGrid>
              <a:tr h="350747">
                <a:tc>
                  <a:txBody>
                    <a:bodyPr/>
                    <a:lstStyle/>
                    <a:p>
                      <a:pPr algn="ctr"/>
                      <a:r>
                        <a:rPr lang="el-GR" dirty="0" smtClean="0"/>
                        <a:t>ΔΙΚΑΙΟΛΟΓΗΤΙΚΑ ΕΠΙΛΟΓΗΣ (ΒΑΘΜΟΛΟΓΗΣΗΣ)</a:t>
                      </a:r>
                      <a:endParaRPr lang="el-GR" dirty="0"/>
                    </a:p>
                  </a:txBody>
                  <a:tcPr>
                    <a:solidFill>
                      <a:schemeClr val="accent2">
                        <a:lumMod val="75000"/>
                      </a:schemeClr>
                    </a:solidFill>
                  </a:tcPr>
                </a:tc>
                <a:extLst>
                  <a:ext uri="{0D108BD9-81ED-4DB2-BD59-A6C34878D82A}"/>
                </a:extLst>
              </a:tr>
              <a:tr h="498336">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600" dirty="0" smtClean="0"/>
                        <a:t>Μητρώο αγροτών και αγροτικών εκμεταλλεύσεων (</a:t>
                      </a:r>
                      <a:r>
                        <a:rPr lang="el-GR" sz="1600" b="1" dirty="0" smtClean="0"/>
                        <a:t>για αγρότες</a:t>
                      </a:r>
                      <a:r>
                        <a:rPr lang="el-GR" sz="1600" dirty="0" smtClean="0"/>
                        <a:t>).</a:t>
                      </a:r>
                    </a:p>
                  </a:txBody>
                  <a:tcPr>
                    <a:solidFill>
                      <a:schemeClr val="accent3">
                        <a:lumMod val="60000"/>
                        <a:lumOff val="40000"/>
                      </a:schemeClr>
                    </a:solidFill>
                  </a:tcPr>
                </a:tc>
              </a:tr>
              <a:tr h="432048">
                <a:tc>
                  <a:txBody>
                    <a:bodyPr/>
                    <a:lstStyle/>
                    <a:p>
                      <a:pPr marL="285750" indent="-285750">
                        <a:buFont typeface="Arial" pitchFamily="34" charset="0"/>
                        <a:buChar char="•"/>
                      </a:pPr>
                      <a:r>
                        <a:rPr lang="el-GR" sz="1600" dirty="0" smtClean="0"/>
                        <a:t>Βεβαίωση</a:t>
                      </a:r>
                      <a:r>
                        <a:rPr lang="el-GR" sz="1600" baseline="0" dirty="0" smtClean="0"/>
                        <a:t> ιδιότητας </a:t>
                      </a:r>
                      <a:r>
                        <a:rPr lang="el-GR" sz="1600" b="1" baseline="0" dirty="0" smtClean="0"/>
                        <a:t>δασεργάτη</a:t>
                      </a:r>
                      <a:r>
                        <a:rPr lang="el-GR" sz="1600" baseline="0" dirty="0" smtClean="0"/>
                        <a:t> ή ταυτότητα δασεργάτη.</a:t>
                      </a:r>
                      <a:endParaRPr lang="el-GR" sz="1600" b="1" dirty="0"/>
                    </a:p>
                  </a:txBody>
                  <a:tcPr>
                    <a:solidFill>
                      <a:schemeClr val="accent3">
                        <a:lumMod val="60000"/>
                        <a:lumOff val="40000"/>
                      </a:schemeClr>
                    </a:solidFill>
                  </a:tcPr>
                </a:tc>
              </a:tr>
              <a:tr h="432048">
                <a:tc>
                  <a:txBody>
                    <a:bodyPr/>
                    <a:lstStyle/>
                    <a:p>
                      <a:pPr marL="285750" indent="-285750">
                        <a:buFont typeface="Arial" pitchFamily="34" charset="0"/>
                        <a:buChar char="•"/>
                      </a:pPr>
                      <a:r>
                        <a:rPr lang="el-GR" sz="1600" b="1" dirty="0" smtClean="0"/>
                        <a:t>Τίτλοι σπουδών και αποδεικτικά εμπειρίας </a:t>
                      </a:r>
                      <a:r>
                        <a:rPr lang="el-GR" sz="1600" dirty="0" smtClean="0"/>
                        <a:t>σε σχέση</a:t>
                      </a:r>
                      <a:r>
                        <a:rPr lang="el-GR" sz="1600" baseline="0" dirty="0" smtClean="0"/>
                        <a:t> με την πρόταση.</a:t>
                      </a:r>
                      <a:endParaRPr lang="el-GR" sz="1600" b="1" dirty="0"/>
                    </a:p>
                  </a:txBody>
                  <a:tcPr>
                    <a:solidFill>
                      <a:schemeClr val="accent3">
                        <a:lumMod val="60000"/>
                        <a:lumOff val="40000"/>
                      </a:schemeClr>
                    </a:solidFill>
                  </a:tcPr>
                </a:tc>
              </a:tr>
              <a:tr h="504056">
                <a:tc>
                  <a:txBody>
                    <a:bodyPr/>
                    <a:lstStyle/>
                    <a:p>
                      <a:pPr marL="285750" indent="-285750">
                        <a:buFont typeface="Arial" pitchFamily="34" charset="0"/>
                        <a:buChar char="•"/>
                      </a:pPr>
                      <a:r>
                        <a:rPr lang="el-GR" sz="1600" b="0" dirty="0" smtClean="0"/>
                        <a:t>Αποδεικτικά παραγωγής </a:t>
                      </a:r>
                      <a:r>
                        <a:rPr lang="el-GR" sz="1600" b="1" dirty="0" smtClean="0"/>
                        <a:t>προϊόντων ποιότητας – </a:t>
                      </a:r>
                      <a:r>
                        <a:rPr lang="el-GR" sz="1600" b="0" dirty="0" smtClean="0"/>
                        <a:t>αποδεικτικά </a:t>
                      </a:r>
                      <a:r>
                        <a:rPr lang="el-GR" sz="1600" b="1" dirty="0" smtClean="0"/>
                        <a:t>εξασφάλισης πρώτων υλών.</a:t>
                      </a:r>
                      <a:endParaRPr lang="el-GR" sz="1600" b="1" dirty="0"/>
                    </a:p>
                  </a:txBody>
                  <a:tcPr>
                    <a:solidFill>
                      <a:schemeClr val="accent3">
                        <a:lumMod val="60000"/>
                        <a:lumOff val="40000"/>
                      </a:schemeClr>
                    </a:solidFill>
                  </a:tcPr>
                </a:tc>
                <a:extLst>
                  <a:ext uri="{0D108BD9-81ED-4DB2-BD59-A6C34878D82A}"/>
                </a:extLst>
              </a:tr>
              <a:tr h="7200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600" dirty="0" smtClean="0"/>
                        <a:t>Δικαιολογητικά τεκμηρίωσης ετοιμότητας έναρξης υλοποίησης (π.χ. άδεια δόμησης, άδεια εγκατάστασης).</a:t>
                      </a:r>
                      <a:endParaRPr lang="el-GR" sz="1600" dirty="0"/>
                    </a:p>
                  </a:txBody>
                  <a:tcPr>
                    <a:solidFill>
                      <a:schemeClr val="accent3">
                        <a:lumMod val="60000"/>
                        <a:lumOff val="40000"/>
                      </a:schemeClr>
                    </a:solidFill>
                  </a:tcPr>
                </a:tc>
                <a:extLst>
                  <a:ext uri="{0D108BD9-81ED-4DB2-BD59-A6C34878D82A}"/>
                </a:extLst>
              </a:tr>
              <a:tr h="720080">
                <a:tc>
                  <a:txBody>
                    <a:bodyPr/>
                    <a:lstStyle/>
                    <a:p>
                      <a:pPr marL="285750" indent="-285750">
                        <a:buFont typeface="Arial" pitchFamily="34" charset="0"/>
                        <a:buChar char="•"/>
                      </a:pPr>
                      <a:r>
                        <a:rPr lang="el-GR" sz="1600" dirty="0" smtClean="0"/>
                        <a:t>Αποδεικτικά στοιχεία προστασίας περιβάλλοντος και σχετικές μελέτες τεκμηρίωσης (π.χ. χρήση ΑΠΕ, εξοικονόμηση</a:t>
                      </a:r>
                      <a:r>
                        <a:rPr lang="el-GR" sz="1600" baseline="0" dirty="0" smtClean="0"/>
                        <a:t> ύδατος, περιβαλλοντική διαχείριση).</a:t>
                      </a:r>
                      <a:endParaRPr lang="el-GR" sz="1600" dirty="0"/>
                    </a:p>
                  </a:txBody>
                  <a:tcPr>
                    <a:solidFill>
                      <a:schemeClr val="accent3">
                        <a:lumMod val="60000"/>
                        <a:lumOff val="40000"/>
                      </a:schemeClr>
                    </a:solidFill>
                  </a:tcPr>
                </a:tc>
                <a:extLst>
                  <a:ext uri="{0D108BD9-81ED-4DB2-BD59-A6C34878D82A}"/>
                </a:extLst>
              </a:tr>
              <a:tr h="720080">
                <a:tc>
                  <a:txBody>
                    <a:bodyPr/>
                    <a:lstStyle/>
                    <a:p>
                      <a:pPr marL="285750" indent="-285750">
                        <a:buFont typeface="Arial" pitchFamily="34" charset="0"/>
                        <a:buChar char="•"/>
                      </a:pPr>
                      <a:r>
                        <a:rPr lang="el-GR" sz="1600" dirty="0" smtClean="0"/>
                        <a:t>ΦΕΚ</a:t>
                      </a:r>
                      <a:r>
                        <a:rPr lang="el-GR" sz="1600" baseline="0" dirty="0" smtClean="0"/>
                        <a:t> χαρακτηρισμού κτιρίου ως διατηρητέο – οικισμού ως παραδοσιακού – δικαιολογητικά παραδοσιακού κτιρίου.</a:t>
                      </a:r>
                      <a:endParaRPr lang="el-GR" sz="1600" dirty="0"/>
                    </a:p>
                  </a:txBody>
                  <a:tcPr>
                    <a:solidFill>
                      <a:schemeClr val="accent3">
                        <a:lumMod val="60000"/>
                        <a:lumOff val="40000"/>
                      </a:schemeClr>
                    </a:solidFill>
                  </a:tcPr>
                </a:tc>
              </a:tr>
              <a:tr h="720080">
                <a:tc>
                  <a:txBody>
                    <a:bodyPr/>
                    <a:lstStyle/>
                    <a:p>
                      <a:pPr marL="285750" indent="-285750">
                        <a:buFont typeface="Arial" pitchFamily="34" charset="0"/>
                        <a:buChar char="•"/>
                      </a:pPr>
                      <a:r>
                        <a:rPr lang="en-US" sz="1600" dirty="0" smtClean="0"/>
                        <a:t>Business plan</a:t>
                      </a:r>
                      <a:r>
                        <a:rPr lang="el-GR" sz="1600" dirty="0" smtClean="0"/>
                        <a:t>,</a:t>
                      </a:r>
                      <a:r>
                        <a:rPr lang="el-GR" sz="1600" baseline="0" dirty="0" smtClean="0"/>
                        <a:t> βιογραφικά σημειώματα και αποδεικτικά συμμετοχής σε παλαιότερα σχήματα συνεργασίας (</a:t>
                      </a:r>
                      <a:r>
                        <a:rPr lang="el-GR" sz="1600" baseline="0" dirty="0" err="1" smtClean="0"/>
                        <a:t>υπο</a:t>
                      </a:r>
                      <a:r>
                        <a:rPr lang="el-GR" sz="1600" baseline="0" dirty="0" smtClean="0"/>
                        <a:t>-δράση 19.2.7.3).</a:t>
                      </a:r>
                      <a:endParaRPr lang="el-GR" sz="1600" dirty="0"/>
                    </a:p>
                  </a:txBody>
                  <a:tcPr>
                    <a:solidFill>
                      <a:schemeClr val="accent3">
                        <a:lumMod val="60000"/>
                        <a:lumOff val="40000"/>
                      </a:schemeClr>
                    </a:solidFill>
                  </a:tcPr>
                </a:tc>
              </a:tr>
            </a:tbl>
          </a:graphicData>
        </a:graphic>
      </p:graphicFrame>
      <p:pic>
        <p:nvPicPr>
          <p:cNvPr id="69659"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7065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77788"/>
            <a:ext cx="8812212" cy="727076"/>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smtClean="0">
                <a:solidFill>
                  <a:schemeClr val="accent2">
                    <a:lumMod val="75000"/>
                  </a:schemeClr>
                </a:solidFill>
              </a:rPr>
              <a:t>ΥΠΟΒΟΛΗ-ΑΞΙΟΛΟΓΗΣΗ-ΔΙΚΑΙΟΛΟΓΗΤΙΚΑ</a:t>
            </a:r>
            <a:endParaRPr lang="el-GR" sz="3000" dirty="0">
              <a:solidFill>
                <a:schemeClr val="accent2">
                  <a:lumMod val="75000"/>
                </a:schemeClr>
              </a:solidFill>
            </a:endParaRPr>
          </a:p>
        </p:txBody>
      </p:sp>
      <p:pic>
        <p:nvPicPr>
          <p:cNvPr id="70660"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0" y="474663"/>
          <a:ext cx="9144000" cy="5578475"/>
        </p:xfrm>
        <a:graphic>
          <a:graphicData uri="http://schemas.openxmlformats.org/drawingml/2006/table">
            <a:tbl>
              <a:tblPr firstRow="1" bandRow="1">
                <a:tableStyleId>{5C22544A-7EE6-4342-B048-85BDC9FD1C3A}</a:tableStyleId>
              </a:tblPr>
              <a:tblGrid>
                <a:gridCol w="9144000">
                  <a:extLst>
                    <a:ext uri="{9D8B030D-6E8A-4147-A177-3AD203B41FA5}"/>
                  </a:extLst>
                </a:gridCol>
              </a:tblGrid>
              <a:tr h="408149">
                <a:tc>
                  <a:txBody>
                    <a:bodyPr/>
                    <a:lstStyle/>
                    <a:p>
                      <a:pPr algn="ctr"/>
                      <a:r>
                        <a:rPr lang="el-GR" sz="2000" dirty="0"/>
                        <a:t>ΑΞΙΟΛΟΓΗΣΗ ΑΙΤΗΣΕΩΝ ΣΤΗΡΙΞΗΣ</a:t>
                      </a:r>
                    </a:p>
                  </a:txBody>
                  <a:tcPr>
                    <a:solidFill>
                      <a:schemeClr val="accent2">
                        <a:lumMod val="75000"/>
                      </a:schemeClr>
                    </a:solidFill>
                  </a:tcPr>
                </a:tc>
                <a:extLst>
                  <a:ext uri="{0D108BD9-81ED-4DB2-BD59-A6C34878D82A}"/>
                </a:extLst>
              </a:tr>
              <a:tr h="413818">
                <a:tc>
                  <a:txBody>
                    <a:bodyPr/>
                    <a:lstStyle/>
                    <a:p>
                      <a:pPr algn="ctr"/>
                      <a:r>
                        <a:rPr lang="el-GR" sz="2000" dirty="0"/>
                        <a:t>Επαλήθευση :</a:t>
                      </a:r>
                      <a:r>
                        <a:rPr lang="el-GR" sz="2000" baseline="0" dirty="0"/>
                        <a:t> </a:t>
                      </a:r>
                      <a:endParaRPr lang="el-GR" sz="2000" dirty="0"/>
                    </a:p>
                  </a:txBody>
                  <a:tcPr/>
                </a:tc>
                <a:extLst>
                  <a:ext uri="{0D108BD9-81ED-4DB2-BD59-A6C34878D82A}"/>
                </a:extLst>
              </a:tr>
              <a:tr h="319047">
                <a:tc>
                  <a:txBody>
                    <a:bodyPr/>
                    <a:lstStyle/>
                    <a:p>
                      <a:r>
                        <a:rPr lang="el-GR" sz="2000" b="1" dirty="0"/>
                        <a:t>1. </a:t>
                      </a:r>
                      <a:r>
                        <a:rPr lang="el-GR" sz="2000" dirty="0"/>
                        <a:t>Εμπρόθεσμη</a:t>
                      </a:r>
                      <a:r>
                        <a:rPr lang="el-GR" sz="2000" baseline="0" dirty="0"/>
                        <a:t> υποβολή </a:t>
                      </a:r>
                      <a:endParaRPr lang="el-GR" sz="2000" dirty="0"/>
                    </a:p>
                  </a:txBody>
                  <a:tcPr/>
                </a:tc>
                <a:extLst>
                  <a:ext uri="{0D108BD9-81ED-4DB2-BD59-A6C34878D82A}"/>
                </a:extLst>
              </a:tr>
              <a:tr h="303807">
                <a:tc>
                  <a:txBody>
                    <a:bodyPr/>
                    <a:lstStyle/>
                    <a:p>
                      <a:r>
                        <a:rPr lang="el-GR" sz="2000" b="1" dirty="0"/>
                        <a:t>2. </a:t>
                      </a:r>
                      <a:r>
                        <a:rPr lang="el-GR" sz="2000" dirty="0"/>
                        <a:t>Πληρότητα</a:t>
                      </a:r>
                    </a:p>
                  </a:txBody>
                  <a:tcPr/>
                </a:tc>
                <a:extLst>
                  <a:ext uri="{0D108BD9-81ED-4DB2-BD59-A6C34878D82A}"/>
                </a:extLst>
              </a:tr>
              <a:tr h="714262">
                <a:tc>
                  <a:txBody>
                    <a:bodyPr/>
                    <a:lstStyle/>
                    <a:p>
                      <a:r>
                        <a:rPr lang="el-GR" sz="2000" b="1" dirty="0"/>
                        <a:t>3. </a:t>
                      </a:r>
                      <a:r>
                        <a:rPr lang="el-GR" sz="2000" dirty="0"/>
                        <a:t>Κριτήρια επιλεξιμότητας των δεσμεύσεων και άλλων υποχρεώσεων που συνδέονται με την ενέργεια για την οποία ζητείται στήριξη</a:t>
                      </a:r>
                    </a:p>
                  </a:txBody>
                  <a:tcPr/>
                </a:tc>
                <a:extLst>
                  <a:ext uri="{0D108BD9-81ED-4DB2-BD59-A6C34878D82A}"/>
                </a:extLst>
              </a:tr>
              <a:tr h="298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u="none" dirty="0"/>
                        <a:t>4. </a:t>
                      </a:r>
                      <a:r>
                        <a:rPr lang="el-GR" sz="2000" u="none" dirty="0"/>
                        <a:t>Επιλεξιμότητας του δικαιούχου </a:t>
                      </a:r>
                      <a:endParaRPr lang="el-GR" sz="2000" dirty="0"/>
                    </a:p>
                  </a:txBody>
                  <a:tcPr/>
                </a:tc>
                <a:extLst>
                  <a:ext uri="{0D108BD9-81ED-4DB2-BD59-A6C34878D82A}"/>
                </a:extLst>
              </a:tr>
              <a:tr h="1020373">
                <a:tc>
                  <a:txBody>
                    <a:bodyPr/>
                    <a:lstStyle/>
                    <a:p>
                      <a:r>
                        <a:rPr lang="el-GR" sz="2000" b="1" dirty="0"/>
                        <a:t>5. </a:t>
                      </a:r>
                      <a:r>
                        <a:rPr lang="el-GR" sz="2000" dirty="0"/>
                        <a:t>Εύλογου χαρακτήρα των υποβληθεισών δαπανών του άρθρου 67 παράγραφος 1 στοιχείο α) του κανονισμού (ΕΕ) αριθ. 1303/2013, εξαιρουμένων των συνεισφορών σε είδος και του κόστους απόσβεσης</a:t>
                      </a:r>
                    </a:p>
                  </a:txBody>
                  <a:tcPr/>
                </a:tc>
                <a:extLst>
                  <a:ext uri="{0D108BD9-81ED-4DB2-BD59-A6C34878D82A}"/>
                </a:extLst>
              </a:tr>
              <a:tr h="413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t>6. </a:t>
                      </a:r>
                      <a:r>
                        <a:rPr lang="el-GR" sz="2000" dirty="0"/>
                        <a:t>Συμμόρφωσης με τα κριτήρια επιλογής </a:t>
                      </a:r>
                    </a:p>
                  </a:txBody>
                  <a:tcPr/>
                </a:tc>
                <a:extLst>
                  <a:ext uri="{0D108BD9-81ED-4DB2-BD59-A6C34878D82A}"/>
                </a:extLst>
              </a:tr>
              <a:tr h="413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smtClean="0"/>
                        <a:t>7.</a:t>
                      </a:r>
                      <a:r>
                        <a:rPr lang="el-GR" sz="2000" dirty="0" smtClean="0"/>
                        <a:t> Ελάχιστη απαιτούμενη βαθμολογία κριτηρίων επιλογής ίση ή μεγαλύτερη του </a:t>
                      </a:r>
                      <a:r>
                        <a:rPr lang="el-GR" sz="2000" b="1" dirty="0" smtClean="0"/>
                        <a:t>30%</a:t>
                      </a:r>
                      <a:endParaRPr lang="el-GR" sz="2000" b="1" dirty="0"/>
                    </a:p>
                  </a:txBody>
                  <a:tcPr/>
                </a:tc>
              </a:tr>
              <a:tr h="711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dirty="0"/>
                        <a:t>Σε περίπτωση </a:t>
                      </a:r>
                      <a:r>
                        <a:rPr lang="el-GR" sz="2000" b="0" u="sng" dirty="0"/>
                        <a:t>μη εκπλήρωσης των παραπάνω </a:t>
                      </a:r>
                      <a:r>
                        <a:rPr lang="el-GR" sz="2000" dirty="0"/>
                        <a:t>σημείων </a:t>
                      </a:r>
                      <a:r>
                        <a:rPr lang="el-GR" sz="2000" dirty="0" smtClean="0"/>
                        <a:t>1,2,3,4 </a:t>
                      </a:r>
                      <a:r>
                        <a:rPr lang="el-GR" sz="2000" dirty="0"/>
                        <a:t>και </a:t>
                      </a:r>
                      <a:r>
                        <a:rPr lang="el-GR" sz="2000" dirty="0" smtClean="0"/>
                        <a:t>7 </a:t>
                      </a:r>
                      <a:r>
                        <a:rPr lang="el-GR" sz="2000" dirty="0"/>
                        <a:t>η αίτηση στήριξης </a:t>
                      </a:r>
                      <a:r>
                        <a:rPr lang="el-GR" sz="2000" b="1" dirty="0"/>
                        <a:t>απορρίπτεται. </a:t>
                      </a:r>
                    </a:p>
                  </a:txBody>
                  <a:tcPr/>
                </a:tc>
                <a:extLst>
                  <a:ext uri="{0D108BD9-81ED-4DB2-BD59-A6C34878D82A}"/>
                </a:extLst>
              </a:tr>
            </a:tbl>
          </a:graphicData>
        </a:graphic>
      </p:graphicFrame>
      <p:pic>
        <p:nvPicPr>
          <p:cNvPr id="70685"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Τίτλος 1"/>
          <p:cNvSpPr>
            <a:spLocks noGrp="1" noChangeArrowheads="1"/>
          </p:cNvSpPr>
          <p:nvPr>
            <p:ph type="title"/>
          </p:nvPr>
        </p:nvSpPr>
        <p:spPr>
          <a:xfrm>
            <a:off x="0" y="300038"/>
            <a:ext cx="9144000" cy="633412"/>
          </a:xfrm>
          <a:solidFill>
            <a:schemeClr val="accent2">
              <a:lumMod val="75000"/>
            </a:schemeClr>
          </a:solidFill>
        </p:spPr>
        <p:txBody>
          <a:bodyPr rtlCol="0">
            <a:normAutofit/>
          </a:bodyPr>
          <a:lstStyle/>
          <a:p>
            <a:pPr fontAlgn="auto">
              <a:spcAft>
                <a:spcPts val="0"/>
              </a:spcAft>
              <a:defRPr/>
            </a:pPr>
            <a:r>
              <a:rPr lang="el-GR" altLang="el-GR" sz="2400" dirty="0" smtClean="0">
                <a:solidFill>
                  <a:schemeClr val="bg1"/>
                </a:solidFill>
              </a:rPr>
              <a:t>Αξιολόγηση των Αιτήσεων Στήριξης</a:t>
            </a:r>
            <a:endParaRPr lang="el-GR" altLang="el-GR" sz="2000" dirty="0" smtClean="0">
              <a:solidFill>
                <a:schemeClr val="bg1"/>
              </a:solidFill>
            </a:endParaRPr>
          </a:p>
        </p:txBody>
      </p:sp>
      <p:pic>
        <p:nvPicPr>
          <p:cNvPr id="71682" name="Εικόνα 1"/>
          <p:cNvPicPr>
            <a:picLocks noChangeAspect="1" noChangeArrowheads="1"/>
          </p:cNvPicPr>
          <p:nvPr/>
        </p:nvPicPr>
        <p:blipFill>
          <a:blip r:embed="rId3" cstate="print"/>
          <a:srcRect/>
          <a:stretch>
            <a:fillRect/>
          </a:stretch>
        </p:blipFill>
        <p:spPr bwMode="auto">
          <a:xfrm>
            <a:off x="2041525" y="6357938"/>
            <a:ext cx="5037138" cy="500062"/>
          </a:xfrm>
          <a:prstGeom prst="rect">
            <a:avLst/>
          </a:prstGeom>
          <a:noFill/>
          <a:ln w="9525">
            <a:noFill/>
            <a:miter lim="800000"/>
            <a:headEnd/>
            <a:tailEnd/>
          </a:ln>
        </p:spPr>
      </p:pic>
      <p:graphicFrame>
        <p:nvGraphicFramePr>
          <p:cNvPr id="8" name="Θέση περιεχομένου 7">
            <a:extLst>
              <a:ext uri="{FF2B5EF4-FFF2-40B4-BE49-F238E27FC236}"/>
            </a:extLst>
          </p:cNvPr>
          <p:cNvGraphicFramePr>
            <a:graphicFrameLocks noGrp="1"/>
          </p:cNvGraphicFramePr>
          <p:nvPr>
            <p:ph idx="1"/>
          </p:nvPr>
        </p:nvGraphicFramePr>
        <p:xfrm>
          <a:off x="295275" y="1489075"/>
          <a:ext cx="8524875" cy="4313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684" name="Εικόνα 3" descr="Εικόνα3.png"/>
          <p:cNvPicPr>
            <a:picLocks noChangeAspect="1" noChangeArrowheads="1"/>
          </p:cNvPicPr>
          <p:nvPr/>
        </p:nvPicPr>
        <p:blipFill>
          <a:blip r:embed="rId9" cstate="print"/>
          <a:srcRect/>
          <a:stretch>
            <a:fillRect/>
          </a:stretch>
        </p:blipFill>
        <p:spPr bwMode="auto">
          <a:xfrm>
            <a:off x="7524750" y="6372225"/>
            <a:ext cx="1092200" cy="503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ppt_x"/>
                                          </p:val>
                                        </p:tav>
                                        <p:tav tm="100000">
                                          <p:val>
                                            <p:strVal val="#ppt_x"/>
                                          </p:val>
                                        </p:tav>
                                      </p:tavLst>
                                    </p:anim>
                                    <p:anim calcmode="lin" valueType="num">
                                      <p:cBhvr additive="base">
                                        <p:cTn id="8"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Graphic spid="8"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Εικόνα 1"/>
          <p:cNvPicPr>
            <a:picLocks noChangeAspect="1" noChangeArrowheads="1"/>
          </p:cNvPicPr>
          <p:nvPr/>
        </p:nvPicPr>
        <p:blipFill>
          <a:blip r:embed="rId3" cstate="print"/>
          <a:srcRect/>
          <a:stretch>
            <a:fillRect/>
          </a:stretch>
        </p:blipFill>
        <p:spPr bwMode="auto">
          <a:xfrm>
            <a:off x="2041525" y="6357938"/>
            <a:ext cx="5037138" cy="500062"/>
          </a:xfrm>
          <a:prstGeom prst="rect">
            <a:avLst/>
          </a:prstGeom>
          <a:noFill/>
          <a:ln w="9525">
            <a:noFill/>
            <a:miter lim="800000"/>
            <a:headEnd/>
            <a:tailEnd/>
          </a:ln>
        </p:spPr>
      </p:pic>
      <p:graphicFrame>
        <p:nvGraphicFramePr>
          <p:cNvPr id="8" name="Θέση περιεχομένου 7">
            <a:extLst>
              <a:ext uri="{FF2B5EF4-FFF2-40B4-BE49-F238E27FC236}"/>
            </a:extLst>
          </p:cNvPr>
          <p:cNvGraphicFramePr>
            <a:graphicFrameLocks noGrp="1"/>
          </p:cNvGraphicFramePr>
          <p:nvPr>
            <p:ph idx="1"/>
          </p:nvPr>
        </p:nvGraphicFramePr>
        <p:xfrm>
          <a:off x="295275" y="1489075"/>
          <a:ext cx="8524875" cy="4313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Τίτλος 1"/>
          <p:cNvSpPr txBox="1">
            <a:spLocks noChangeArrowheads="1"/>
          </p:cNvSpPr>
          <p:nvPr/>
        </p:nvSpPr>
        <p:spPr>
          <a:xfrm>
            <a:off x="0" y="300038"/>
            <a:ext cx="9144000" cy="633412"/>
          </a:xfrm>
          <a:prstGeom prst="rect">
            <a:avLst/>
          </a:prstGeom>
          <a:solidFill>
            <a:schemeClr val="accent2">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l-GR" altLang="el-GR" sz="2400" smtClean="0">
                <a:solidFill>
                  <a:schemeClr val="bg1"/>
                </a:solidFill>
              </a:rPr>
              <a:t>Αξιολόγηση των Αιτήσεων Στήριξης</a:t>
            </a:r>
            <a:endParaRPr lang="el-GR" altLang="el-GR" sz="2000" dirty="0" smtClean="0">
              <a:solidFill>
                <a:schemeClr val="bg1"/>
              </a:solidFill>
            </a:endParaRPr>
          </a:p>
        </p:txBody>
      </p:sp>
      <p:pic>
        <p:nvPicPr>
          <p:cNvPr id="73732" name="Εικόνα 3" descr="Εικόνα3.png"/>
          <p:cNvPicPr>
            <a:picLocks noChangeAspect="1" noChangeArrowheads="1"/>
          </p:cNvPicPr>
          <p:nvPr/>
        </p:nvPicPr>
        <p:blipFill>
          <a:blip r:embed="rId9" cstate="print"/>
          <a:srcRect/>
          <a:stretch>
            <a:fillRect/>
          </a:stretch>
        </p:blipFill>
        <p:spPr bwMode="auto">
          <a:xfrm>
            <a:off x="7524750" y="6356350"/>
            <a:ext cx="1092200" cy="503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Εικόνα 1"/>
          <p:cNvPicPr>
            <a:picLocks noChangeAspect="1" noChangeArrowheads="1"/>
          </p:cNvPicPr>
          <p:nvPr/>
        </p:nvPicPr>
        <p:blipFill>
          <a:blip r:embed="rId3" cstate="print"/>
          <a:srcRect/>
          <a:stretch>
            <a:fillRect/>
          </a:stretch>
        </p:blipFill>
        <p:spPr bwMode="auto">
          <a:xfrm>
            <a:off x="2041525" y="6357938"/>
            <a:ext cx="5037138" cy="500062"/>
          </a:xfrm>
          <a:prstGeom prst="rect">
            <a:avLst/>
          </a:prstGeom>
          <a:noFill/>
          <a:ln w="9525">
            <a:noFill/>
            <a:miter lim="800000"/>
            <a:headEnd/>
            <a:tailEnd/>
          </a:ln>
        </p:spPr>
      </p:pic>
      <p:graphicFrame>
        <p:nvGraphicFramePr>
          <p:cNvPr id="8" name="Θέση περιεχομένου 7">
            <a:extLst>
              <a:ext uri="{FF2B5EF4-FFF2-40B4-BE49-F238E27FC236}"/>
            </a:extLst>
          </p:cNvPr>
          <p:cNvGraphicFramePr>
            <a:graphicFrameLocks noGrp="1"/>
          </p:cNvGraphicFramePr>
          <p:nvPr>
            <p:ph idx="1"/>
          </p:nvPr>
        </p:nvGraphicFramePr>
        <p:xfrm>
          <a:off x="295275" y="1489075"/>
          <a:ext cx="8524875" cy="4313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Τίτλος 1"/>
          <p:cNvSpPr txBox="1">
            <a:spLocks noChangeArrowheads="1"/>
          </p:cNvSpPr>
          <p:nvPr/>
        </p:nvSpPr>
        <p:spPr>
          <a:xfrm>
            <a:off x="0" y="300038"/>
            <a:ext cx="9144000" cy="633412"/>
          </a:xfrm>
          <a:prstGeom prst="rect">
            <a:avLst/>
          </a:prstGeom>
          <a:solidFill>
            <a:schemeClr val="accent2">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l-GR" altLang="el-GR" sz="2400" dirty="0" smtClean="0">
                <a:solidFill>
                  <a:schemeClr val="bg1"/>
                </a:solidFill>
              </a:rPr>
              <a:t>Αξιολόγηση των Αιτήσεων Στήριξης</a:t>
            </a:r>
            <a:endParaRPr lang="el-GR" altLang="el-GR"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Εικόνα 1"/>
          <p:cNvPicPr>
            <a:picLocks noChangeAspect="1" noChangeArrowheads="1"/>
          </p:cNvPicPr>
          <p:nvPr/>
        </p:nvPicPr>
        <p:blipFill>
          <a:blip r:embed="rId3" cstate="print"/>
          <a:srcRect/>
          <a:stretch>
            <a:fillRect/>
          </a:stretch>
        </p:blipFill>
        <p:spPr bwMode="auto">
          <a:xfrm>
            <a:off x="2041525" y="6357938"/>
            <a:ext cx="5037138" cy="500062"/>
          </a:xfrm>
          <a:prstGeom prst="rect">
            <a:avLst/>
          </a:prstGeom>
          <a:noFill/>
          <a:ln w="9525">
            <a:noFill/>
            <a:miter lim="800000"/>
            <a:headEnd/>
            <a:tailEnd/>
          </a:ln>
        </p:spPr>
      </p:pic>
      <p:graphicFrame>
        <p:nvGraphicFramePr>
          <p:cNvPr id="8" name="Θέση περιεχομένου 7">
            <a:extLst>
              <a:ext uri="{FF2B5EF4-FFF2-40B4-BE49-F238E27FC236}"/>
            </a:extLst>
          </p:cNvPr>
          <p:cNvGraphicFramePr>
            <a:graphicFrameLocks noGrp="1"/>
          </p:cNvGraphicFramePr>
          <p:nvPr>
            <p:ph idx="1"/>
          </p:nvPr>
        </p:nvGraphicFramePr>
        <p:xfrm>
          <a:off x="295275" y="1489075"/>
          <a:ext cx="8524875" cy="4313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Τίτλος 1"/>
          <p:cNvSpPr txBox="1">
            <a:spLocks noChangeArrowheads="1"/>
          </p:cNvSpPr>
          <p:nvPr/>
        </p:nvSpPr>
        <p:spPr>
          <a:xfrm>
            <a:off x="0" y="300038"/>
            <a:ext cx="9144000" cy="633412"/>
          </a:xfrm>
          <a:prstGeom prst="rect">
            <a:avLst/>
          </a:prstGeom>
          <a:solidFill>
            <a:schemeClr val="accent2">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l-GR" altLang="el-GR" sz="2400" dirty="0" smtClean="0">
                <a:solidFill>
                  <a:schemeClr val="bg1"/>
                </a:solidFill>
              </a:rPr>
              <a:t>Αξιολόγηση των Αιτήσεων Στήριξης</a:t>
            </a:r>
            <a:endParaRPr lang="el-GR" altLang="el-GR"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7987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smtClean="0">
                <a:solidFill>
                  <a:schemeClr val="accent2">
                    <a:lumMod val="75000"/>
                  </a:schemeClr>
                </a:solidFill>
              </a:rPr>
              <a:t> </a:t>
            </a:r>
            <a:r>
              <a:rPr lang="el-GR" sz="3000" dirty="0">
                <a:solidFill>
                  <a:schemeClr val="accent2">
                    <a:lumMod val="75000"/>
                  </a:schemeClr>
                </a:solidFill>
              </a:rPr>
              <a:t>ΥΛΟΠΟΙΗΣΗ ΠΡΑΞΗΣ</a:t>
            </a:r>
          </a:p>
          <a:p>
            <a:pPr defTabSz="914400" fontAlgn="auto">
              <a:spcBef>
                <a:spcPts val="0"/>
              </a:spcBef>
              <a:spcAft>
                <a:spcPts val="0"/>
              </a:spcAft>
              <a:defRPr/>
            </a:pPr>
            <a:r>
              <a:rPr lang="el-GR" sz="3000" dirty="0" smtClean="0">
                <a:solidFill>
                  <a:schemeClr val="accent2">
                    <a:lumMod val="75000"/>
                  </a:schemeClr>
                </a:solidFill>
              </a:rPr>
              <a:t>  </a:t>
            </a:r>
            <a:endParaRPr lang="el-GR" sz="3000" dirty="0">
              <a:solidFill>
                <a:schemeClr val="accent2">
                  <a:lumMod val="75000"/>
                </a:schemeClr>
              </a:solidFill>
            </a:endParaRPr>
          </a:p>
        </p:txBody>
      </p:sp>
      <p:pic>
        <p:nvPicPr>
          <p:cNvPr id="79876"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7" name="Πίνακας 6"/>
          <p:cNvGraphicFramePr>
            <a:graphicFrameLocks noGrp="1"/>
          </p:cNvGraphicFramePr>
          <p:nvPr/>
        </p:nvGraphicFramePr>
        <p:xfrm>
          <a:off x="0" y="612775"/>
          <a:ext cx="9144000" cy="4927600"/>
        </p:xfrm>
        <a:graphic>
          <a:graphicData uri="http://schemas.openxmlformats.org/drawingml/2006/table">
            <a:tbl>
              <a:tblPr firstRow="1" bandRow="1">
                <a:tableStyleId>{5C22544A-7EE6-4342-B048-85BDC9FD1C3A}</a:tableStyleId>
              </a:tblPr>
              <a:tblGrid>
                <a:gridCol w="4572000">
                  <a:extLst>
                    <a:ext uri="{9D8B030D-6E8A-4147-A177-3AD203B41FA5}"/>
                  </a:extLst>
                </a:gridCol>
                <a:gridCol w="4572000">
                  <a:extLst>
                    <a:ext uri="{9D8B030D-6E8A-4147-A177-3AD203B41FA5}"/>
                  </a:extLst>
                </a:gridCol>
              </a:tblGrid>
              <a:tr h="409967">
                <a:tc gridSpan="2">
                  <a:txBody>
                    <a:bodyPr/>
                    <a:lstStyle/>
                    <a:p>
                      <a:pPr algn="ctr"/>
                      <a:r>
                        <a:rPr lang="el-GR" sz="2000" dirty="0"/>
                        <a:t>ΔΥΝΑΤΟΤΗΤΕΣ ΔΙΚΑΙΟΥΧΟΥ ΚΑΤΑ ΤΗΝ ΥΛΟΠΟΙΗΣΗ ΠΡΑΞΗΣ </a:t>
                      </a:r>
                    </a:p>
                  </a:txBody>
                  <a:tcPr>
                    <a:solidFill>
                      <a:schemeClr val="accent2">
                        <a:lumMod val="75000"/>
                      </a:schemeClr>
                    </a:solidFill>
                  </a:tcPr>
                </a:tc>
                <a:tc hMerge="1">
                  <a:txBody>
                    <a:bodyPr/>
                    <a:lstStyle/>
                    <a:p>
                      <a:endParaRPr lang="el-GR" dirty="0"/>
                    </a:p>
                  </a:txBody>
                  <a:tcPr/>
                </a:tc>
                <a:extLst>
                  <a:ext uri="{0D108BD9-81ED-4DB2-BD59-A6C34878D82A}"/>
                </a:extLst>
              </a:tr>
              <a:tr h="40996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t>Χορήγηση προκαταβολής με το συνολικό ύψος αυτής να μπορεί να </a:t>
                      </a:r>
                      <a:r>
                        <a:rPr lang="el-GR" sz="2000" b="1" dirty="0">
                          <a:solidFill>
                            <a:schemeClr val="tx1"/>
                          </a:solidFill>
                        </a:rPr>
                        <a:t>ανέλθει μέχρι το 50% της Δημόσιας Δαπάνης της πράξης.</a:t>
                      </a:r>
                    </a:p>
                    <a:p>
                      <a:endParaRPr lang="el-GR" sz="2000" dirty="0"/>
                    </a:p>
                  </a:txBody>
                  <a:tcPr/>
                </a:tc>
                <a:tc>
                  <a:txBody>
                    <a:bodyPr/>
                    <a:lstStyle/>
                    <a:p>
                      <a:pPr algn="ctr"/>
                      <a:r>
                        <a:rPr lang="el-GR" sz="2000" b="1" dirty="0"/>
                        <a:t>Σημείωση: </a:t>
                      </a:r>
                      <a:endParaRPr lang="el-GR" sz="2000" dirty="0"/>
                    </a:p>
                  </a:txBody>
                  <a:tcPr/>
                </a:tc>
                <a:extLst>
                  <a:ext uri="{0D108BD9-81ED-4DB2-BD59-A6C34878D82A}"/>
                </a:extLst>
              </a:tr>
              <a:tr h="1711076">
                <a:tc vMerge="1">
                  <a:txBody>
                    <a:bodyPr/>
                    <a:lstStyle/>
                    <a:p>
                      <a:endParaRPr lang="el-GR"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2000" dirty="0"/>
                        <a:t>Η καταβολή της προκαταβολής υπόκειται στην </a:t>
                      </a:r>
                      <a:r>
                        <a:rPr lang="el-GR" sz="2000" b="1" dirty="0"/>
                        <a:t>σύσταση τραπεζικής ή ισοδύναμης εγγύησης </a:t>
                      </a:r>
                      <a:r>
                        <a:rPr lang="el-GR" sz="2000" dirty="0"/>
                        <a:t>που αντιστοιχεί στο </a:t>
                      </a:r>
                      <a:r>
                        <a:rPr lang="el-GR" sz="2000" b="1" dirty="0"/>
                        <a:t>100 % </a:t>
                      </a:r>
                      <a:r>
                        <a:rPr lang="el-GR" sz="2000" dirty="0"/>
                        <a:t>του ποσού της προκαταβολής.</a:t>
                      </a:r>
                    </a:p>
                    <a:p>
                      <a:pPr algn="just"/>
                      <a:endParaRPr lang="el-GR" sz="2000" dirty="0"/>
                    </a:p>
                  </a:txBody>
                  <a:tcPr/>
                </a:tc>
                <a:extLst>
                  <a:ext uri="{0D108BD9-81ED-4DB2-BD59-A6C34878D82A}"/>
                </a:extLst>
              </a:tr>
              <a:tr h="40996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t>Κατάθεση έως </a:t>
                      </a:r>
                      <a:r>
                        <a:rPr lang="el-GR" sz="2000" b="1" u="sng" dirty="0"/>
                        <a:t>πέντε (5) αιτημάτων </a:t>
                      </a:r>
                      <a:r>
                        <a:rPr lang="el-GR" sz="2000" b="1" dirty="0"/>
                        <a:t>πληρωμής στην Ο.Τ.Δ.</a:t>
                      </a:r>
                    </a:p>
                    <a:p>
                      <a:endParaRPr lang="el-GR" sz="2000" dirty="0"/>
                    </a:p>
                  </a:txBody>
                  <a:tcPr/>
                </a:tc>
                <a:tc>
                  <a:txBody>
                    <a:bodyPr/>
                    <a:lstStyle/>
                    <a:p>
                      <a:pPr algn="ctr"/>
                      <a:r>
                        <a:rPr lang="el-GR" sz="2000" b="1" dirty="0"/>
                        <a:t>Σημείωση: </a:t>
                      </a:r>
                      <a:endParaRPr lang="el-GR" sz="2000" dirty="0"/>
                    </a:p>
                  </a:txBody>
                  <a:tcPr/>
                </a:tc>
                <a:extLst>
                  <a:ext uri="{0D108BD9-81ED-4DB2-BD59-A6C34878D82A}"/>
                </a:extLst>
              </a:tr>
              <a:tr h="1986764">
                <a:tc vMerge="1">
                  <a:txBody>
                    <a:bodyPr/>
                    <a:lstStyle/>
                    <a:p>
                      <a:endParaRPr lang="el-GR" dirty="0"/>
                    </a:p>
                  </a:txBody>
                  <a:tcPr/>
                </a:tc>
                <a:tc>
                  <a:txBody>
                    <a:bodyPr/>
                    <a:lstStyle/>
                    <a:p>
                      <a:pPr algn="just"/>
                      <a:r>
                        <a:rPr lang="el-GR" sz="2000" dirty="0"/>
                        <a:t>Υποχρέωση υποβολής του πρώτου αιτήματος εντός ενός έτους από την ημερομηνία της απόφασης ένταξης της πράξης ύψους τουλάχιστον </a:t>
                      </a:r>
                      <a:r>
                        <a:rPr lang="el-GR" sz="2000" dirty="0">
                          <a:solidFill>
                            <a:srgbClr val="FF0000"/>
                          </a:solidFill>
                        </a:rPr>
                        <a:t>10 % </a:t>
                      </a:r>
                      <a:r>
                        <a:rPr lang="el-GR" sz="2000" dirty="0"/>
                        <a:t>της Δημόσιας Δαπάνης της πράξης. </a:t>
                      </a:r>
                    </a:p>
                    <a:p>
                      <a:pPr algn="just"/>
                      <a:endParaRPr lang="el-GR" sz="2000" dirty="0"/>
                    </a:p>
                  </a:txBody>
                  <a:tcPr/>
                </a:tc>
                <a:extLst>
                  <a:ext uri="{0D108BD9-81ED-4DB2-BD59-A6C34878D82A}"/>
                </a:extLst>
              </a:tr>
            </a:tbl>
          </a:graphicData>
        </a:graphic>
      </p:graphicFrame>
      <p:pic>
        <p:nvPicPr>
          <p:cNvPr id="79894" name="Εικόνα 3" descr="Εικόνα3.png"/>
          <p:cNvPicPr>
            <a:picLocks noChangeAspect="1" noChangeArrowheads="1"/>
          </p:cNvPicPr>
          <p:nvPr/>
        </p:nvPicPr>
        <p:blipFill>
          <a:blip r:embed="rId3" cstate="print"/>
          <a:srcRect/>
          <a:stretch>
            <a:fillRect/>
          </a:stretch>
        </p:blipFill>
        <p:spPr bwMode="auto">
          <a:xfrm>
            <a:off x="7667625" y="6211888"/>
            <a:ext cx="1093788"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333375"/>
            <a:ext cx="8388350" cy="647700"/>
          </a:xfrm>
          <a:solidFill>
            <a:schemeClr val="accent2">
              <a:lumMod val="40000"/>
              <a:lumOff val="60000"/>
            </a:schemeClr>
          </a:solidFill>
        </p:spPr>
        <p:txBody>
          <a:bodyPr rtlCol="0">
            <a:normAutofit fontScale="90000"/>
          </a:bodyPr>
          <a:lstStyle/>
          <a:p>
            <a:pPr fontAlgn="auto">
              <a:spcAft>
                <a:spcPts val="0"/>
              </a:spcAft>
              <a:defRPr/>
            </a:pPr>
            <a:r>
              <a:rPr lang="el-GR" sz="2800" b="1" dirty="0" smtClean="0"/>
              <a:t>ΔΡΑΣΕΙΣ ΣΤΟ ΠΛΑΙΣΙΟ ΕΦΑΡΜΟΓΗΣ ΤΟΥ ΜΕΤΡΟΥ 19.2</a:t>
            </a:r>
            <a:br>
              <a:rPr lang="el-GR" sz="2800" b="1" dirty="0" smtClean="0"/>
            </a:br>
            <a:r>
              <a:rPr lang="el-GR" sz="2800" b="1" dirty="0" smtClean="0"/>
              <a:t> ΤΟΥ ΠΑΑ 2014-2020</a:t>
            </a:r>
            <a:endParaRPr lang="el-GR" sz="2800" dirty="0"/>
          </a:p>
        </p:txBody>
      </p:sp>
      <p:graphicFrame>
        <p:nvGraphicFramePr>
          <p:cNvPr id="4" name="Θέση περιεχομένου 3"/>
          <p:cNvGraphicFramePr>
            <a:graphicFrameLocks noGrp="1"/>
          </p:cNvGraphicFramePr>
          <p:nvPr>
            <p:ph idx="1"/>
          </p:nvPr>
        </p:nvGraphicFramePr>
        <p:xfrm>
          <a:off x="457200" y="1362472"/>
          <a:ext cx="822960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3" name="Εικόνα 4"/>
          <p:cNvPicPr>
            <a:picLocks noChangeAspect="1"/>
          </p:cNvPicPr>
          <p:nvPr/>
        </p:nvPicPr>
        <p:blipFill>
          <a:blip r:embed="rId7" cstate="print"/>
          <a:srcRect/>
          <a:stretch>
            <a:fillRect/>
          </a:stretch>
        </p:blipFill>
        <p:spPr bwMode="auto">
          <a:xfrm>
            <a:off x="611188" y="6237288"/>
            <a:ext cx="6769100" cy="584200"/>
          </a:xfrm>
          <a:prstGeom prst="rect">
            <a:avLst/>
          </a:prstGeom>
          <a:noFill/>
          <a:ln w="9525">
            <a:noFill/>
            <a:miter lim="800000"/>
            <a:headEnd/>
            <a:tailEnd/>
          </a:ln>
        </p:spPr>
      </p:pic>
      <p:pic>
        <p:nvPicPr>
          <p:cNvPr id="20484" name="Εικόνα 3" descr="Εικόνα3.png"/>
          <p:cNvPicPr>
            <a:picLocks noChangeAspect="1" noChangeArrowheads="1"/>
          </p:cNvPicPr>
          <p:nvPr/>
        </p:nvPicPr>
        <p:blipFill>
          <a:blip r:embed="rId8"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80898"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smtClean="0">
                <a:solidFill>
                  <a:schemeClr val="accent2">
                    <a:lumMod val="75000"/>
                  </a:schemeClr>
                </a:solidFill>
              </a:rPr>
              <a:t> </a:t>
            </a:r>
            <a:r>
              <a:rPr lang="el-GR" sz="3000" dirty="0">
                <a:solidFill>
                  <a:schemeClr val="accent2">
                    <a:lumMod val="75000"/>
                  </a:schemeClr>
                </a:solidFill>
              </a:rPr>
              <a:t>ΥΛΟΠΟΙΗΣΗ ΠΡΑΞΗΣ</a:t>
            </a:r>
          </a:p>
          <a:p>
            <a:pPr defTabSz="914400" fontAlgn="auto">
              <a:spcBef>
                <a:spcPts val="0"/>
              </a:spcBef>
              <a:spcAft>
                <a:spcPts val="0"/>
              </a:spcAft>
              <a:defRPr/>
            </a:pPr>
            <a:r>
              <a:rPr lang="el-GR" sz="3000" dirty="0" smtClean="0">
                <a:solidFill>
                  <a:schemeClr val="accent2">
                    <a:lumMod val="75000"/>
                  </a:schemeClr>
                </a:solidFill>
              </a:rPr>
              <a:t>  </a:t>
            </a:r>
            <a:endParaRPr lang="el-GR" sz="3000" dirty="0">
              <a:solidFill>
                <a:schemeClr val="accent2">
                  <a:lumMod val="75000"/>
                </a:schemeClr>
              </a:solidFill>
            </a:endParaRPr>
          </a:p>
        </p:txBody>
      </p:sp>
      <p:pic>
        <p:nvPicPr>
          <p:cNvPr id="80900"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9" name="Πίνακας 8"/>
          <p:cNvGraphicFramePr>
            <a:graphicFrameLocks noGrp="1"/>
          </p:cNvGraphicFramePr>
          <p:nvPr/>
        </p:nvGraphicFramePr>
        <p:xfrm>
          <a:off x="17463" y="795338"/>
          <a:ext cx="9126537" cy="4786312"/>
        </p:xfrm>
        <a:graphic>
          <a:graphicData uri="http://schemas.openxmlformats.org/drawingml/2006/table">
            <a:tbl>
              <a:tblPr firstRow="1" bandRow="1">
                <a:tableStyleId>{5C22544A-7EE6-4342-B048-85BDC9FD1C3A}</a:tableStyleId>
              </a:tblPr>
              <a:tblGrid>
                <a:gridCol w="9127102">
                  <a:extLst>
                    <a:ext uri="{9D8B030D-6E8A-4147-A177-3AD203B41FA5}"/>
                  </a:extLst>
                </a:gridCol>
              </a:tblGrid>
              <a:tr h="459136">
                <a:tc>
                  <a:txBody>
                    <a:bodyPr/>
                    <a:lstStyle/>
                    <a:p>
                      <a:pPr algn="ctr"/>
                      <a:r>
                        <a:rPr lang="el-GR" sz="2000" dirty="0"/>
                        <a:t>ΑΙΤΗΜΑ</a:t>
                      </a:r>
                      <a:r>
                        <a:rPr lang="el-GR" sz="2000" baseline="0" dirty="0"/>
                        <a:t> ΠΛΗΡΩΜΗΣ ΔΙΚΑΙΟΥΧΟΥ </a:t>
                      </a:r>
                      <a:endParaRPr lang="el-GR" sz="2000" dirty="0"/>
                    </a:p>
                  </a:txBody>
                  <a:tcPr>
                    <a:solidFill>
                      <a:schemeClr val="accent2">
                        <a:lumMod val="75000"/>
                      </a:schemeClr>
                    </a:solidFill>
                  </a:tcPr>
                </a:tc>
                <a:extLst>
                  <a:ext uri="{0D108BD9-81ED-4DB2-BD59-A6C34878D82A}"/>
                </a:extLst>
              </a:tr>
              <a:tr h="79248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Τμηματικά με βάση τις πιστοποιήσεις (μέχρι 5 αιτήματα συνολικά και τουλάχιστον </a:t>
                      </a:r>
                      <a:r>
                        <a:rPr lang="el-GR" sz="2000" dirty="0">
                          <a:solidFill>
                            <a:srgbClr val="FF0000"/>
                          </a:solidFill>
                        </a:rPr>
                        <a:t>10%</a:t>
                      </a:r>
                      <a:r>
                        <a:rPr lang="el-GR" sz="2000" dirty="0"/>
                        <a:t> εντός ενός έτους) </a:t>
                      </a:r>
                    </a:p>
                  </a:txBody>
                  <a:tcPr/>
                </a:tc>
                <a:extLst>
                  <a:ext uri="{0D108BD9-81ED-4DB2-BD59-A6C34878D82A}"/>
                </a:extLst>
              </a:tr>
              <a:tr h="57741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Υποβολή Αιτήσεων μέσω </a:t>
                      </a:r>
                      <a:r>
                        <a:rPr lang="el-GR" sz="2000" dirty="0">
                          <a:solidFill>
                            <a:srgbClr val="FF0000"/>
                          </a:solidFill>
                        </a:rPr>
                        <a:t>ΠΣΚΕ</a:t>
                      </a:r>
                    </a:p>
                  </a:txBody>
                  <a:tcPr/>
                </a:tc>
                <a:extLst>
                  <a:ext uri="{0D108BD9-81ED-4DB2-BD59-A6C34878D82A}"/>
                </a:extLst>
              </a:tr>
              <a:tr h="6096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FF0000"/>
                          </a:solidFill>
                        </a:rPr>
                        <a:t>Πρωτότυπα</a:t>
                      </a:r>
                      <a:r>
                        <a:rPr lang="el-GR" sz="2000" dirty="0"/>
                        <a:t> παραστατικά και </a:t>
                      </a:r>
                      <a:r>
                        <a:rPr lang="el-GR" sz="2000" dirty="0">
                          <a:solidFill>
                            <a:srgbClr val="FF0000"/>
                          </a:solidFill>
                        </a:rPr>
                        <a:t>εξοφλήσεις</a:t>
                      </a:r>
                      <a:r>
                        <a:rPr lang="el-GR" sz="2000" dirty="0"/>
                        <a:t> αυτών στο σύνολο τους</a:t>
                      </a:r>
                    </a:p>
                  </a:txBody>
                  <a:tcPr/>
                </a:tc>
                <a:extLst>
                  <a:ext uri="{0D108BD9-81ED-4DB2-BD59-A6C34878D82A}"/>
                </a:extLst>
              </a:tr>
              <a:tr h="79248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Λογιστικά βιβλία και Μητρώο Παγίων </a:t>
                      </a:r>
                      <a:r>
                        <a:rPr lang="el-GR" sz="2000" dirty="0">
                          <a:solidFill>
                            <a:srgbClr val="FF0000"/>
                          </a:solidFill>
                        </a:rPr>
                        <a:t>σφραγισμένα</a:t>
                      </a:r>
                      <a:r>
                        <a:rPr lang="el-GR" sz="2000" dirty="0"/>
                        <a:t> και υπογεγραμμένα από τον </a:t>
                      </a:r>
                      <a:r>
                        <a:rPr lang="el-GR" sz="2000" dirty="0">
                          <a:solidFill>
                            <a:srgbClr val="FF0000"/>
                          </a:solidFill>
                        </a:rPr>
                        <a:t>λογιστή</a:t>
                      </a:r>
                    </a:p>
                  </a:txBody>
                  <a:tcPr/>
                </a:tc>
                <a:extLst>
                  <a:ext uri="{0D108BD9-81ED-4DB2-BD59-A6C34878D82A}"/>
                </a:extLst>
              </a:tr>
              <a:tr h="54919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Ασφαλιστική, Φορολογική και Κύριου ασφαλιστικού φορέα </a:t>
                      </a:r>
                      <a:r>
                        <a:rPr lang="el-GR" sz="2000" dirty="0">
                          <a:solidFill>
                            <a:srgbClr val="FF0000"/>
                          </a:solidFill>
                        </a:rPr>
                        <a:t>ενημερότητα</a:t>
                      </a:r>
                      <a:r>
                        <a:rPr lang="el-GR" sz="2000" baseline="0" dirty="0">
                          <a:solidFill>
                            <a:srgbClr val="FF0000"/>
                          </a:solidFill>
                        </a:rPr>
                        <a:t> </a:t>
                      </a:r>
                      <a:endParaRPr lang="el-GR" sz="2000" dirty="0">
                        <a:solidFill>
                          <a:srgbClr val="FF0000"/>
                        </a:solidFill>
                      </a:endParaRPr>
                    </a:p>
                  </a:txBody>
                  <a:tcPr/>
                </a:tc>
                <a:extLst>
                  <a:ext uri="{0D108BD9-81ED-4DB2-BD59-A6C34878D82A}"/>
                </a:extLst>
              </a:tr>
              <a:tr h="799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dirty="0"/>
                        <a:t>Σημείωση</a:t>
                      </a:r>
                      <a:r>
                        <a:rPr lang="el-GR" sz="2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dirty="0"/>
                        <a:t>Στην ενημερότητα του Κύριου ασφαλιστικού φορέα κρίνεται απαραίτητο να αναγράφεται το αντικείμενο της επένδυσης</a:t>
                      </a:r>
                    </a:p>
                  </a:txBody>
                  <a:tcPr/>
                </a:tc>
                <a:extLst>
                  <a:ext uri="{0D108BD9-81ED-4DB2-BD59-A6C34878D82A}"/>
                </a:extLst>
              </a:tr>
            </a:tbl>
          </a:graphicData>
        </a:graphic>
      </p:graphicFrame>
      <p:pic>
        <p:nvPicPr>
          <p:cNvPr id="80919" name="Εικόνα 3" descr="Εικόνα3.png"/>
          <p:cNvPicPr>
            <a:picLocks noChangeAspect="1" noChangeArrowheads="1"/>
          </p:cNvPicPr>
          <p:nvPr/>
        </p:nvPicPr>
        <p:blipFill>
          <a:blip r:embed="rId3" cstate="print"/>
          <a:srcRect/>
          <a:stretch>
            <a:fillRect/>
          </a:stretch>
        </p:blipFill>
        <p:spPr bwMode="auto">
          <a:xfrm>
            <a:off x="7667625" y="6211888"/>
            <a:ext cx="1093788"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81922"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201613" y="0"/>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a:solidFill>
                  <a:schemeClr val="accent2">
                    <a:lumMod val="75000"/>
                  </a:schemeClr>
                </a:solidFill>
              </a:rPr>
              <a:t> </a:t>
            </a:r>
            <a:r>
              <a:rPr lang="el-GR" sz="3000" dirty="0" smtClean="0">
                <a:solidFill>
                  <a:schemeClr val="accent2">
                    <a:lumMod val="75000"/>
                  </a:schemeClr>
                </a:solidFill>
              </a:rPr>
              <a:t>ΓΕΝΙΚΟΙ ΚΑΝΟΝΕΣ</a:t>
            </a:r>
            <a:endParaRPr lang="el-GR" sz="3000" dirty="0">
              <a:solidFill>
                <a:schemeClr val="accent2">
                  <a:lumMod val="75000"/>
                </a:schemeClr>
              </a:solidFill>
            </a:endParaRPr>
          </a:p>
        </p:txBody>
      </p:sp>
      <p:pic>
        <p:nvPicPr>
          <p:cNvPr id="81924" name="Εικόνα 9"/>
          <p:cNvPicPr>
            <a:picLocks noChangeAspect="1"/>
          </p:cNvPicPr>
          <p:nvPr/>
        </p:nvPicPr>
        <p:blipFill>
          <a:blip r:embed="rId3" cstate="print"/>
          <a:srcRect/>
          <a:stretch>
            <a:fillRect/>
          </a:stretch>
        </p:blipFill>
        <p:spPr bwMode="auto">
          <a:xfrm>
            <a:off x="800100" y="6211888"/>
            <a:ext cx="6132513" cy="609600"/>
          </a:xfrm>
          <a:prstGeom prst="rect">
            <a:avLst/>
          </a:prstGeom>
          <a:noFill/>
          <a:ln w="9525">
            <a:noFill/>
            <a:miter lim="800000"/>
            <a:headEnd/>
            <a:tailEnd/>
          </a:ln>
        </p:spPr>
      </p:pic>
      <p:graphicFrame>
        <p:nvGraphicFramePr>
          <p:cNvPr id="9" name="Πίνακας 8"/>
          <p:cNvGraphicFramePr>
            <a:graphicFrameLocks noGrp="1"/>
          </p:cNvGraphicFramePr>
          <p:nvPr/>
        </p:nvGraphicFramePr>
        <p:xfrm>
          <a:off x="0" y="666750"/>
          <a:ext cx="9144000" cy="5119688"/>
        </p:xfrm>
        <a:graphic>
          <a:graphicData uri="http://schemas.openxmlformats.org/drawingml/2006/table">
            <a:tbl>
              <a:tblPr firstRow="1" bandRow="1">
                <a:tableStyleId>{5C22544A-7EE6-4342-B048-85BDC9FD1C3A}</a:tableStyleId>
              </a:tblPr>
              <a:tblGrid>
                <a:gridCol w="9143999">
                  <a:extLst>
                    <a:ext uri="{9D8B030D-6E8A-4147-A177-3AD203B41FA5}"/>
                  </a:extLst>
                </a:gridCol>
              </a:tblGrid>
              <a:tr h="308701">
                <a:tc>
                  <a:txBody>
                    <a:bodyPr/>
                    <a:lstStyle/>
                    <a:p>
                      <a:pPr algn="ctr"/>
                      <a:r>
                        <a:rPr lang="el-GR" dirty="0"/>
                        <a:t>ΧΡΟΝΟΔΙΑΓΡΑΜΜΑ ΕΡΓΟΥ</a:t>
                      </a:r>
                    </a:p>
                  </a:txBody>
                  <a:tcPr>
                    <a:solidFill>
                      <a:schemeClr val="accent2">
                        <a:lumMod val="75000"/>
                      </a:schemeClr>
                    </a:solidFill>
                  </a:tcPr>
                </a:tc>
                <a:extLst>
                  <a:ext uri="{0D108BD9-81ED-4DB2-BD59-A6C34878D82A}"/>
                </a:extLst>
              </a:tr>
              <a:tr h="308701">
                <a:tc>
                  <a:txBody>
                    <a:bodyPr/>
                    <a:lstStyle/>
                    <a:p>
                      <a:pPr marL="285750" indent="-285750">
                        <a:buFont typeface="Arial" panose="020B0604020202020204" pitchFamily="34" charset="0"/>
                        <a:buChar char="•"/>
                      </a:pPr>
                      <a:r>
                        <a:rPr lang="el-GR" sz="1600" dirty="0">
                          <a:solidFill>
                            <a:srgbClr val="FF0000"/>
                          </a:solidFill>
                        </a:rPr>
                        <a:t>Τρία</a:t>
                      </a:r>
                      <a:r>
                        <a:rPr lang="el-GR" sz="1600" baseline="0" dirty="0">
                          <a:solidFill>
                            <a:srgbClr val="FF0000"/>
                          </a:solidFill>
                        </a:rPr>
                        <a:t> (3) έτη </a:t>
                      </a:r>
                      <a:r>
                        <a:rPr lang="el-GR" sz="1600" baseline="0" dirty="0"/>
                        <a:t>από την στιγμή της ένταξης</a:t>
                      </a:r>
                      <a:endParaRPr lang="el-GR" sz="1600" dirty="0"/>
                    </a:p>
                  </a:txBody>
                  <a:tcPr/>
                </a:tc>
                <a:extLst>
                  <a:ext uri="{0D108BD9-81ED-4DB2-BD59-A6C34878D82A}"/>
                </a:extLst>
              </a:tr>
              <a:tr h="308701">
                <a:tc>
                  <a:txBody>
                    <a:bodyPr/>
                    <a:lstStyle/>
                    <a:p>
                      <a:pPr marL="285750" indent="-285750">
                        <a:buFont typeface="Arial" panose="020B0604020202020204" pitchFamily="34" charset="0"/>
                        <a:buChar char="•"/>
                      </a:pPr>
                      <a:r>
                        <a:rPr lang="el-GR" sz="1600" dirty="0"/>
                        <a:t>Δυνατότητα</a:t>
                      </a:r>
                      <a:r>
                        <a:rPr lang="el-GR" sz="1600" baseline="0" dirty="0"/>
                        <a:t> παράτασης 6 μηνών, η οποία εγκρίνεται από τις ΕΥΔ </a:t>
                      </a:r>
                      <a:r>
                        <a:rPr lang="el-GR" sz="1600" baseline="0" dirty="0" smtClean="0">
                          <a:solidFill>
                            <a:schemeClr val="tx1"/>
                          </a:solidFill>
                        </a:rPr>
                        <a:t>ΕΠ ΠΕΡΙΦΕΡΕΙΑΣ ΗΠΕΙΡΟΥ</a:t>
                      </a:r>
                      <a:endParaRPr lang="el-GR" sz="1600" dirty="0">
                        <a:solidFill>
                          <a:schemeClr val="tx1"/>
                        </a:solidFill>
                      </a:endParaRPr>
                    </a:p>
                  </a:txBody>
                  <a:tcPr/>
                </a:tc>
                <a:extLst>
                  <a:ext uri="{0D108BD9-81ED-4DB2-BD59-A6C34878D82A}"/>
                </a:extLst>
              </a:tr>
              <a:tr h="308701">
                <a:tc>
                  <a:txBody>
                    <a:bodyPr/>
                    <a:lstStyle/>
                    <a:p>
                      <a:pPr marL="285750" indent="-285750">
                        <a:buFont typeface="Arial" panose="020B0604020202020204" pitchFamily="34" charset="0"/>
                        <a:buChar char="•"/>
                      </a:pPr>
                      <a:r>
                        <a:rPr kumimoji="0" lang="el-GR" sz="1600" b="0" i="0" u="none" strike="noStrike" kern="1200" cap="none" spc="0" normalizeH="0" baseline="0" noProof="0" dirty="0">
                          <a:ln>
                            <a:noFill/>
                          </a:ln>
                          <a:solidFill>
                            <a:prstClr val="black"/>
                          </a:solidFill>
                          <a:effectLst/>
                          <a:uLnTx/>
                          <a:uFillTx/>
                        </a:rPr>
                        <a:t>Δυνατότητα παράτασης για έξι (6) ακόμα μήνες, μετά από έγκριση της ΕΥΕ ΠΑΑ 2014-2020</a:t>
                      </a:r>
                      <a:endParaRPr lang="el-GR" sz="1600" dirty="0"/>
                    </a:p>
                  </a:txBody>
                  <a:tcPr/>
                </a:tc>
                <a:extLst>
                  <a:ext uri="{0D108BD9-81ED-4DB2-BD59-A6C34878D82A}"/>
                </a:extLst>
              </a:tr>
              <a:tr h="30870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rPr>
                        <a:t>Σε κάθε περίπτωση μέχρι την </a:t>
                      </a:r>
                      <a:r>
                        <a:rPr kumimoji="0" lang="el-GR" sz="1600" b="0" i="0" u="sng" strike="noStrike" kern="1200" cap="none" spc="0" normalizeH="0" baseline="0" noProof="0" dirty="0">
                          <a:ln>
                            <a:noFill/>
                          </a:ln>
                          <a:solidFill>
                            <a:srgbClr val="FF0000"/>
                          </a:solidFill>
                          <a:effectLst/>
                          <a:uLnTx/>
                          <a:uFillTx/>
                        </a:rPr>
                        <a:t>30-06-2023</a:t>
                      </a:r>
                      <a:endParaRPr lang="el-GR" sz="1600" u="sng" dirty="0">
                        <a:solidFill>
                          <a:srgbClr val="FF0000"/>
                        </a:solidFill>
                      </a:endParaRPr>
                    </a:p>
                  </a:txBody>
                  <a:tcPr/>
                </a:tc>
                <a:extLst>
                  <a:ext uri="{0D108BD9-81ED-4DB2-BD59-A6C34878D82A}"/>
                </a:extLst>
              </a:tr>
              <a:tr h="308701">
                <a:tc>
                  <a:txBody>
                    <a:bodyPr/>
                    <a:lstStyle/>
                    <a:p>
                      <a:pPr algn="ctr"/>
                      <a:r>
                        <a:rPr lang="el-GR" b="1" dirty="0">
                          <a:solidFill>
                            <a:schemeClr val="bg1"/>
                          </a:solidFill>
                        </a:rPr>
                        <a:t>ΙΔΙΩΤΙΚΗ ΣΥΜΜΕΤΟΧΗ</a:t>
                      </a:r>
                    </a:p>
                  </a:txBody>
                  <a:tcPr>
                    <a:solidFill>
                      <a:schemeClr val="accent2">
                        <a:lumMod val="75000"/>
                      </a:schemeClr>
                    </a:solidFill>
                  </a:tcPr>
                </a:tc>
                <a:extLst>
                  <a:ext uri="{0D108BD9-81ED-4DB2-BD59-A6C34878D82A}"/>
                </a:extLst>
              </a:tr>
              <a:tr h="5402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dirty="0"/>
                        <a:t>Η ιδιωτική συμμετοχή του δικαιούχου σε ότι αφορά την πράξη, αποτελεί την διαφορά της Δημόσιας Δαπάνης από το Συνολικό Προϋπολογισμό του έργου</a:t>
                      </a:r>
                      <a:r>
                        <a:rPr lang="el-GR" sz="1600" baseline="0" dirty="0"/>
                        <a:t> </a:t>
                      </a:r>
                      <a:endParaRPr lang="el-GR" sz="1600" dirty="0"/>
                    </a:p>
                  </a:txBody>
                  <a:tcPr/>
                </a:tc>
                <a:extLst>
                  <a:ext uri="{0D108BD9-81ED-4DB2-BD59-A6C34878D82A}"/>
                </a:extLst>
              </a:tr>
              <a:tr h="5402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dirty="0"/>
                        <a:t>Για την κάλυψη της ιδιωτικής συμμετοχής ο δικαιούχος, μπορεί να χρησιμοποιήσει </a:t>
                      </a:r>
                      <a:r>
                        <a:rPr lang="el-GR" sz="1600" b="1" dirty="0"/>
                        <a:t>ιδίους πόρους</a:t>
                      </a:r>
                      <a:r>
                        <a:rPr lang="el-GR" sz="1600" dirty="0"/>
                        <a:t>, </a:t>
                      </a:r>
                      <a:r>
                        <a:rPr lang="el-GR" sz="1600" b="1" dirty="0"/>
                        <a:t>ή/και δάνειο ή/και συνδυασμό </a:t>
                      </a:r>
                      <a:r>
                        <a:rPr lang="el-GR" sz="1600" dirty="0"/>
                        <a:t>τους</a:t>
                      </a:r>
                      <a:r>
                        <a:rPr lang="el-GR" sz="1600" baseline="0" dirty="0"/>
                        <a:t> </a:t>
                      </a:r>
                      <a:endParaRPr lang="el-GR" sz="1600" dirty="0"/>
                    </a:p>
                  </a:txBody>
                  <a:tcPr/>
                </a:tc>
                <a:extLst>
                  <a:ext uri="{0D108BD9-81ED-4DB2-BD59-A6C34878D82A}"/>
                </a:extLst>
              </a:tr>
              <a:tr h="5402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dirty="0"/>
                        <a:t>Η απόδειξη της ιδιωτικής συμμετοχής δύναται να τεκμηριώνεται, είτε με  </a:t>
                      </a:r>
                      <a:r>
                        <a:rPr lang="el-GR" sz="1600" b="1" dirty="0"/>
                        <a:t>υπεύθυνη δήλωση </a:t>
                      </a:r>
                      <a:r>
                        <a:rPr lang="el-GR" sz="1600" dirty="0"/>
                        <a:t>του δικαιούχου, είτε με σχετικό </a:t>
                      </a:r>
                      <a:r>
                        <a:rPr lang="el-GR" sz="1600" b="1" dirty="0"/>
                        <a:t>τραπεζικό έγγραφο</a:t>
                      </a:r>
                      <a:r>
                        <a:rPr lang="el-GR" sz="1600" b="1" baseline="0" dirty="0"/>
                        <a:t> </a:t>
                      </a:r>
                      <a:endParaRPr lang="el-GR" sz="1600" b="1" dirty="0"/>
                    </a:p>
                  </a:txBody>
                  <a:tcPr/>
                </a:tc>
                <a:extLst>
                  <a:ext uri="{0D108BD9-81ED-4DB2-BD59-A6C34878D82A}"/>
                </a:extLst>
              </a:tr>
              <a:tr h="1234804">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dirty="0">
                          <a:solidFill>
                            <a:prstClr val="black"/>
                          </a:solidFill>
                        </a:rPr>
                        <a:t>Ειδικά για τις πράξεις που ενισχύονται μέσω του </a:t>
                      </a:r>
                      <a:r>
                        <a:rPr lang="el-GR" sz="1600" b="1" dirty="0">
                          <a:solidFill>
                            <a:prstClr val="black"/>
                          </a:solidFill>
                        </a:rPr>
                        <a:t>Άρθρου</a:t>
                      </a:r>
                      <a:r>
                        <a:rPr lang="el-GR" sz="1600" dirty="0">
                          <a:solidFill>
                            <a:prstClr val="black"/>
                          </a:solidFill>
                        </a:rPr>
                        <a:t> </a:t>
                      </a:r>
                      <a:r>
                        <a:rPr lang="el-GR" sz="1600" b="1" dirty="0">
                          <a:solidFill>
                            <a:prstClr val="black"/>
                          </a:solidFill>
                        </a:rPr>
                        <a:t>14</a:t>
                      </a:r>
                      <a:r>
                        <a:rPr lang="el-GR" sz="1600" dirty="0">
                          <a:solidFill>
                            <a:prstClr val="black"/>
                          </a:solidFill>
                        </a:rPr>
                        <a:t> του Καν (ΕΕ) αριθ. </a:t>
                      </a:r>
                      <a:r>
                        <a:rPr lang="el-GR" sz="1600" b="1" dirty="0">
                          <a:solidFill>
                            <a:prstClr val="black"/>
                          </a:solidFill>
                        </a:rPr>
                        <a:t>651/2014</a:t>
                      </a:r>
                      <a:r>
                        <a:rPr lang="el-GR" sz="1600" dirty="0">
                          <a:solidFill>
                            <a:prstClr val="black"/>
                          </a:solidFill>
                        </a:rPr>
                        <a:t> της Επιτροπής η ιδιωτική συμμετοχή του δικαιούχου της ενίσχυσης πρέπει να ανέρχεται σε </a:t>
                      </a:r>
                      <a:r>
                        <a:rPr lang="el-GR" sz="1600" dirty="0">
                          <a:solidFill>
                            <a:srgbClr val="FF0000"/>
                          </a:solidFill>
                        </a:rPr>
                        <a:t>τουλάχιστον</a:t>
                      </a:r>
                      <a:r>
                        <a:rPr lang="el-GR" sz="1600" dirty="0">
                          <a:solidFill>
                            <a:prstClr val="black"/>
                          </a:solidFill>
                        </a:rPr>
                        <a:t> </a:t>
                      </a:r>
                      <a:r>
                        <a:rPr lang="el-GR" sz="1600" dirty="0">
                          <a:solidFill>
                            <a:srgbClr val="FF0000"/>
                          </a:solidFill>
                        </a:rPr>
                        <a:t>25%</a:t>
                      </a:r>
                      <a:r>
                        <a:rPr lang="el-GR" sz="1600" dirty="0">
                          <a:solidFill>
                            <a:prstClr val="black"/>
                          </a:solidFill>
                        </a:rPr>
                        <a:t> των επιλέξιμων δαπανών, είτε μέσω ιδίων πόρων είτε μέσω εξωτερικής χρηματοδότησης και ειδικότερα μέσω εγκεκριμένου τραπεζικού δανεισμού (η έγκριση του δανείου προ απαιτείται της έκδοσης της απόφασης ένταξης της πράξης)  και με μορφή που δεν ενέχει στοιχεία κρατικής ενίσχυσης</a:t>
                      </a:r>
                      <a:r>
                        <a:rPr lang="el-GR" sz="1600" baseline="0" dirty="0">
                          <a:solidFill>
                            <a:prstClr val="black"/>
                          </a:solidFill>
                        </a:rPr>
                        <a:t> </a:t>
                      </a:r>
                      <a:endParaRPr lang="el-GR" sz="1600" dirty="0"/>
                    </a:p>
                  </a:txBody>
                  <a:tcPr/>
                </a:tc>
                <a:extLst>
                  <a:ext uri="{0D108BD9-81ED-4DB2-BD59-A6C34878D82A}"/>
                </a:extLst>
              </a:tr>
            </a:tbl>
          </a:graphicData>
        </a:graphic>
      </p:graphicFrame>
      <p:pic>
        <p:nvPicPr>
          <p:cNvPr id="81949" name="Εικόνα 3" descr="Εικόνα3.png"/>
          <p:cNvPicPr>
            <a:picLocks noChangeAspect="1" noChangeArrowheads="1"/>
          </p:cNvPicPr>
          <p:nvPr/>
        </p:nvPicPr>
        <p:blipFill>
          <a:blip r:embed="rId4" cstate="print"/>
          <a:srcRect/>
          <a:stretch>
            <a:fillRect/>
          </a:stretch>
        </p:blipFill>
        <p:spPr bwMode="auto">
          <a:xfrm>
            <a:off x="7667625" y="6211888"/>
            <a:ext cx="1093788"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8397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pic>
        <p:nvPicPr>
          <p:cNvPr id="83971"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sp>
        <p:nvSpPr>
          <p:cNvPr id="9" name="Titel 3"/>
          <p:cNvSpPr txBox="1">
            <a:spLocks/>
          </p:cNvSpPr>
          <p:nvPr/>
        </p:nvSpPr>
        <p:spPr>
          <a:xfrm>
            <a:off x="122238" y="230188"/>
            <a:ext cx="8812212" cy="7270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Bef>
                <a:spcPts val="0"/>
              </a:spcBef>
              <a:spcAft>
                <a:spcPts val="0"/>
              </a:spcAft>
              <a:defRPr/>
            </a:pPr>
            <a:r>
              <a:rPr lang="el-GR" sz="3000" dirty="0">
                <a:solidFill>
                  <a:schemeClr val="accent2">
                    <a:lumMod val="75000"/>
                  </a:schemeClr>
                </a:solidFill>
              </a:rPr>
              <a:t> </a:t>
            </a:r>
            <a:r>
              <a:rPr lang="el-GR" sz="3000" dirty="0" smtClean="0">
                <a:solidFill>
                  <a:schemeClr val="accent2">
                    <a:lumMod val="75000"/>
                  </a:schemeClr>
                </a:solidFill>
              </a:rPr>
              <a:t>ΓΕΝΙΚΟΙ ΚΑΝΟΝΕΣ</a:t>
            </a:r>
            <a:endParaRPr lang="el-GR" sz="3000" dirty="0">
              <a:solidFill>
                <a:schemeClr val="accent2">
                  <a:lumMod val="75000"/>
                </a:schemeClr>
              </a:solidFill>
            </a:endParaRPr>
          </a:p>
        </p:txBody>
      </p:sp>
      <p:graphicFrame>
        <p:nvGraphicFramePr>
          <p:cNvPr id="11" name="Πίνακας 10"/>
          <p:cNvGraphicFramePr>
            <a:graphicFrameLocks noGrp="1"/>
          </p:cNvGraphicFramePr>
          <p:nvPr/>
        </p:nvGraphicFramePr>
        <p:xfrm>
          <a:off x="0" y="906463"/>
          <a:ext cx="9091613" cy="4768850"/>
        </p:xfrm>
        <a:graphic>
          <a:graphicData uri="http://schemas.openxmlformats.org/drawingml/2006/table">
            <a:tbl>
              <a:tblPr firstRow="1" bandRow="1">
                <a:tableStyleId>{5C22544A-7EE6-4342-B048-85BDC9FD1C3A}</a:tableStyleId>
              </a:tblPr>
              <a:tblGrid>
                <a:gridCol w="9092249">
                  <a:extLst>
                    <a:ext uri="{9D8B030D-6E8A-4147-A177-3AD203B41FA5}"/>
                  </a:extLst>
                </a:gridCol>
              </a:tblGrid>
              <a:tr h="708739">
                <a:tc>
                  <a:txBody>
                    <a:bodyPr/>
                    <a:lstStyle/>
                    <a:p>
                      <a:pPr algn="ctr"/>
                      <a:r>
                        <a:rPr lang="el-GR" sz="2000" dirty="0"/>
                        <a:t>ΥΠΟΧΡΕΩΣΕΙΣ ΔΙΚΑΙΟΥΧΩΝ ΚΑΤΆ ΤΗΝ ΥΛΟΠΟΙΗΣΗ</a:t>
                      </a:r>
                    </a:p>
                  </a:txBody>
                  <a:tcPr>
                    <a:solidFill>
                      <a:schemeClr val="accent2">
                        <a:lumMod val="75000"/>
                      </a:schemeClr>
                    </a:solidFill>
                  </a:tcPr>
                </a:tc>
                <a:extLst>
                  <a:ext uri="{0D108BD9-81ED-4DB2-BD59-A6C34878D82A}"/>
                </a:extLst>
              </a:tr>
              <a:tr h="10057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prstClr val="black"/>
                          </a:solidFill>
                          <a:latin typeface="+mn-lt"/>
                        </a:rPr>
                        <a:t>Να </a:t>
                      </a:r>
                      <a:r>
                        <a:rPr lang="el-GR" sz="2000" u="sng" dirty="0">
                          <a:solidFill>
                            <a:prstClr val="black"/>
                          </a:solidFill>
                          <a:latin typeface="+mn-lt"/>
                        </a:rPr>
                        <a:t>μη μεταβάλλουν </a:t>
                      </a:r>
                      <a:r>
                        <a:rPr lang="el-GR" sz="2000" dirty="0">
                          <a:solidFill>
                            <a:prstClr val="black"/>
                          </a:solidFill>
                          <a:latin typeface="+mn-lt"/>
                        </a:rPr>
                        <a:t>το ιδιοκτησιακό καθεστώς της ενισχυόμενης Πράξης χωρίς να έχει προηγηθεί σχετικό αίτημα και έγκριση από ΕΥΔ (ΕΠ) </a:t>
                      </a:r>
                      <a:r>
                        <a:rPr lang="el-GR" sz="2000" dirty="0" smtClean="0">
                          <a:solidFill>
                            <a:prstClr val="black"/>
                          </a:solidFill>
                          <a:latin typeface="+mn-lt"/>
                        </a:rPr>
                        <a:t>ΠΑΜΘ</a:t>
                      </a:r>
                      <a:endParaRPr lang="el-GR" sz="2000" dirty="0"/>
                    </a:p>
                  </a:txBody>
                  <a:tcPr/>
                </a:tc>
                <a:extLst>
                  <a:ext uri="{0D108BD9-81ED-4DB2-BD59-A6C34878D82A}"/>
                </a:extLst>
              </a:tr>
              <a:tr h="9286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prstClr val="black"/>
                          </a:solidFill>
                          <a:latin typeface="+mn-lt"/>
                        </a:rPr>
                        <a:t>Να </a:t>
                      </a:r>
                      <a:r>
                        <a:rPr lang="el-GR" sz="2000" u="sng" dirty="0">
                          <a:solidFill>
                            <a:prstClr val="black"/>
                          </a:solidFill>
                          <a:latin typeface="+mn-lt"/>
                        </a:rPr>
                        <a:t>μη μεταβιβάζουν </a:t>
                      </a:r>
                      <a:r>
                        <a:rPr lang="el-GR" sz="2000" dirty="0">
                          <a:solidFill>
                            <a:prstClr val="black"/>
                          </a:solidFill>
                          <a:latin typeface="+mn-lt"/>
                        </a:rPr>
                        <a:t>πάγια στοιχεία ή χρησιμοποιούν για δραστηριότητες αντίθετες με τα κριτήρια Επιλεξιμότητας της αίτησης στήριξης </a:t>
                      </a:r>
                      <a:endParaRPr lang="el-GR" sz="2000" dirty="0"/>
                    </a:p>
                  </a:txBody>
                  <a:tcPr/>
                </a:tc>
                <a:extLst>
                  <a:ext uri="{0D108BD9-81ED-4DB2-BD59-A6C34878D82A}"/>
                </a:extLst>
              </a:tr>
              <a:tr h="70873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prstClr val="black"/>
                          </a:solidFill>
                          <a:latin typeface="+mn-lt"/>
                        </a:rPr>
                        <a:t>Να αποδέχονται και να διευκολύνουν τους </a:t>
                      </a:r>
                      <a:r>
                        <a:rPr lang="el-GR" sz="2000" u="sng" dirty="0">
                          <a:solidFill>
                            <a:prstClr val="black"/>
                          </a:solidFill>
                          <a:latin typeface="+mn-lt"/>
                        </a:rPr>
                        <a:t>ελέγχους</a:t>
                      </a:r>
                      <a:r>
                        <a:rPr lang="el-GR" sz="2000" dirty="0">
                          <a:solidFill>
                            <a:prstClr val="black"/>
                          </a:solidFill>
                          <a:latin typeface="+mn-lt"/>
                        </a:rPr>
                        <a:t> στην έδρα της Πράξης </a:t>
                      </a:r>
                      <a:endParaRPr lang="el-GR" sz="2000" dirty="0"/>
                    </a:p>
                  </a:txBody>
                  <a:tcPr/>
                </a:tc>
                <a:extLst>
                  <a:ext uri="{0D108BD9-81ED-4DB2-BD59-A6C34878D82A}"/>
                </a:extLst>
              </a:tr>
              <a:tr h="70873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prstClr val="black"/>
                          </a:solidFill>
                          <a:latin typeface="+mn-lt"/>
                        </a:rPr>
                        <a:t>Να διατηρηθεί η λειτουργία της Πράξης για </a:t>
                      </a:r>
                      <a:r>
                        <a:rPr lang="el-GR" sz="2000" b="1" u="sng" dirty="0">
                          <a:solidFill>
                            <a:prstClr val="black"/>
                          </a:solidFill>
                          <a:latin typeface="+mn-lt"/>
                        </a:rPr>
                        <a:t>τουλάχιστον 3 χρόνια </a:t>
                      </a:r>
                      <a:endParaRPr lang="el-GR" sz="2000" b="1" u="sng" dirty="0"/>
                    </a:p>
                  </a:txBody>
                  <a:tcPr/>
                </a:tc>
                <a:extLst>
                  <a:ext uri="{0D108BD9-81ED-4DB2-BD59-A6C34878D82A}"/>
                </a:extLst>
              </a:tr>
              <a:tr h="70873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prstClr val="black"/>
                          </a:solidFill>
                          <a:latin typeface="+mn-lt"/>
                        </a:rPr>
                        <a:t>Να διατηρεί τους </a:t>
                      </a:r>
                      <a:r>
                        <a:rPr lang="el-GR" sz="2000" u="sng" dirty="0">
                          <a:solidFill>
                            <a:prstClr val="black"/>
                          </a:solidFill>
                          <a:latin typeface="+mn-lt"/>
                        </a:rPr>
                        <a:t>κανόνες δημοσιότητας </a:t>
                      </a:r>
                      <a:endParaRPr lang="el-GR" sz="2000" u="sng" dirty="0"/>
                    </a:p>
                  </a:txBody>
                  <a:tcPr/>
                </a:tc>
                <a:extLst>
                  <a:ext uri="{0D108BD9-81ED-4DB2-BD59-A6C34878D82A}"/>
                </a:extLst>
              </a:tr>
            </a:tbl>
          </a:graphicData>
        </a:graphic>
      </p:graphicFrame>
      <p:pic>
        <p:nvPicPr>
          <p:cNvPr id="83989" name="Εικόνα 3" descr="Εικόνα3.png"/>
          <p:cNvPicPr>
            <a:picLocks noChangeAspect="1" noChangeArrowheads="1"/>
          </p:cNvPicPr>
          <p:nvPr/>
        </p:nvPicPr>
        <p:blipFill>
          <a:blip r:embed="rId3" cstate="print"/>
          <a:srcRect/>
          <a:stretch>
            <a:fillRect/>
          </a:stretch>
        </p:blipFill>
        <p:spPr bwMode="auto">
          <a:xfrm>
            <a:off x="7667625" y="6211888"/>
            <a:ext cx="1093788"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noChangeArrowheads="1"/>
          </p:cNvSpPr>
          <p:nvPr>
            <p:ph type="title"/>
          </p:nvPr>
        </p:nvSpPr>
        <p:spPr>
          <a:xfrm>
            <a:off x="0" y="249238"/>
            <a:ext cx="9144000" cy="781050"/>
          </a:xfrm>
          <a:solidFill>
            <a:schemeClr val="accent2">
              <a:lumMod val="75000"/>
            </a:schemeClr>
          </a:solidFill>
        </p:spPr>
        <p:txBody>
          <a:bodyPr rtlCol="0">
            <a:normAutofit/>
          </a:bodyPr>
          <a:lstStyle/>
          <a:p>
            <a:pPr fontAlgn="auto">
              <a:spcAft>
                <a:spcPts val="0"/>
              </a:spcAft>
              <a:defRPr/>
            </a:pPr>
            <a:r>
              <a:rPr lang="el-GR" altLang="el-GR" sz="2800" dirty="0" smtClean="0">
                <a:solidFill>
                  <a:schemeClr val="bg1"/>
                </a:solidFill>
              </a:rPr>
              <a:t>Μακροχρόνιες Δεσμεύσεις</a:t>
            </a:r>
          </a:p>
        </p:txBody>
      </p:sp>
      <p:sp>
        <p:nvSpPr>
          <p:cNvPr id="60419" name="Θέση περιεχομένου 2">
            <a:extLst>
              <a:ext uri="{FF2B5EF4-FFF2-40B4-BE49-F238E27FC236}"/>
            </a:extLst>
          </p:cNvPr>
          <p:cNvSpPr>
            <a:spLocks noGrp="1" noChangeArrowheads="1"/>
          </p:cNvSpPr>
          <p:nvPr>
            <p:ph idx="1"/>
          </p:nvPr>
        </p:nvSpPr>
        <p:spPr>
          <a:xfrm>
            <a:off x="300038" y="1030288"/>
            <a:ext cx="8524875" cy="4918075"/>
          </a:xfrm>
          <a:solidFill>
            <a:schemeClr val="tx2">
              <a:lumMod val="20000"/>
              <a:lumOff val="80000"/>
            </a:schemeClr>
          </a:solidFill>
        </p:spPr>
        <p:txBody>
          <a:bodyPr rtlCol="0">
            <a:normAutofit/>
          </a:bodyPr>
          <a:lstStyle/>
          <a:p>
            <a:pPr fontAlgn="auto">
              <a:spcAft>
                <a:spcPts val="0"/>
              </a:spcAft>
              <a:buFont typeface="Arial" pitchFamily="34" charset="0"/>
              <a:buChar char="•"/>
              <a:defRPr/>
            </a:pPr>
            <a:endParaRPr lang="el-GR" sz="800" b="1" dirty="0"/>
          </a:p>
          <a:p>
            <a:pPr fontAlgn="auto">
              <a:spcAft>
                <a:spcPts val="0"/>
              </a:spcAft>
              <a:buFont typeface="Arial" pitchFamily="34" charset="0"/>
              <a:buChar char="•"/>
              <a:defRPr/>
            </a:pPr>
            <a:r>
              <a:rPr lang="el-GR" sz="2400" dirty="0"/>
              <a:t>Ο Δικαιούχος οφείλει για περίοδο </a:t>
            </a:r>
            <a:r>
              <a:rPr lang="el-GR" sz="2400" b="1" dirty="0"/>
              <a:t>τριών (3) ετών </a:t>
            </a:r>
            <a:r>
              <a:rPr lang="el-GR" sz="2400" dirty="0"/>
              <a:t>για </a:t>
            </a:r>
            <a:r>
              <a:rPr lang="el-GR" sz="2400" dirty="0" smtClean="0"/>
              <a:t>ΜΜΕ, </a:t>
            </a:r>
            <a:r>
              <a:rPr lang="el-GR" sz="2400" dirty="0"/>
              <a:t>από την τελική πληρωμή του να μην προβεί σε:</a:t>
            </a:r>
          </a:p>
          <a:p>
            <a:pPr lvl="1" fontAlgn="auto">
              <a:spcAft>
                <a:spcPts val="0"/>
              </a:spcAft>
              <a:buFont typeface="Arial" pitchFamily="34" charset="0"/>
              <a:buChar char="–"/>
              <a:defRPr/>
            </a:pPr>
            <a:r>
              <a:rPr lang="el-GR" sz="2000" dirty="0"/>
              <a:t>α) </a:t>
            </a:r>
            <a:r>
              <a:rPr lang="el-GR" sz="2000" b="1" dirty="0"/>
              <a:t>παύση ή μετεγκατάσταση </a:t>
            </a:r>
            <a:r>
              <a:rPr lang="el-GR" sz="2000" dirty="0"/>
              <a:t>μιας παραγωγικής δραστηριότητας εκτός της περιοχής προγράμματος,</a:t>
            </a:r>
          </a:p>
          <a:p>
            <a:pPr lvl="1" fontAlgn="auto">
              <a:spcAft>
                <a:spcPts val="0"/>
              </a:spcAft>
              <a:buFont typeface="Arial" pitchFamily="34" charset="0"/>
              <a:buChar char="–"/>
              <a:defRPr/>
            </a:pPr>
            <a:r>
              <a:rPr lang="el-GR" sz="2000" dirty="0"/>
              <a:t>β) </a:t>
            </a:r>
            <a:r>
              <a:rPr lang="el-GR" sz="2000" b="1" dirty="0"/>
              <a:t>αλλαγή του ιδιοκτησιακού καθεστώτος </a:t>
            </a:r>
            <a:r>
              <a:rPr lang="el-GR" sz="2000" dirty="0"/>
              <a:t>ενός στοιχείου υποδομής η οποία παρέχει σε μια εταιρεία ή δημόσιο οργανισμό αδικαιολόγητο πλεονέκτημα,</a:t>
            </a:r>
          </a:p>
          <a:p>
            <a:pPr lvl="1" fontAlgn="auto">
              <a:spcAft>
                <a:spcPts val="0"/>
              </a:spcAft>
              <a:buFont typeface="Arial" pitchFamily="34" charset="0"/>
              <a:buChar char="–"/>
              <a:defRPr/>
            </a:pPr>
            <a:r>
              <a:rPr lang="el-GR" sz="2000" dirty="0"/>
              <a:t>γ) </a:t>
            </a:r>
            <a:r>
              <a:rPr lang="el-GR" sz="2000" b="1" dirty="0"/>
              <a:t>ουσιαστική μεταβολή </a:t>
            </a:r>
            <a:r>
              <a:rPr lang="el-GR" sz="2000" dirty="0"/>
              <a:t>που επηρεάζει τη φύση, τους στόχους ή την εφαρμογή των όρων που θα μπορούσαν να υπονομεύσουν τους αρχικούς στόχους.</a:t>
            </a:r>
          </a:p>
          <a:p>
            <a:pPr marL="0" indent="0" algn="ctr" fontAlgn="auto">
              <a:spcAft>
                <a:spcPts val="0"/>
              </a:spcAft>
              <a:buFont typeface="Wingdings" panose="05000000000000000000" pitchFamily="2" charset="2"/>
              <a:buNone/>
              <a:defRPr/>
            </a:pPr>
            <a:endParaRPr lang="el-GR" altLang="el-GR" b="1" dirty="0"/>
          </a:p>
        </p:txBody>
      </p:sp>
      <p:pic>
        <p:nvPicPr>
          <p:cNvPr id="84995" name="Εικόνα 1"/>
          <p:cNvPicPr>
            <a:picLocks noChangeAspect="1" noChangeArrowheads="1"/>
          </p:cNvPicPr>
          <p:nvPr/>
        </p:nvPicPr>
        <p:blipFill>
          <a:blip r:embed="rId3" cstate="print"/>
          <a:srcRect/>
          <a:stretch>
            <a:fillRect/>
          </a:stretch>
        </p:blipFill>
        <p:spPr bwMode="auto">
          <a:xfrm>
            <a:off x="1547813" y="6357938"/>
            <a:ext cx="5035550" cy="500062"/>
          </a:xfrm>
          <a:prstGeom prst="rect">
            <a:avLst/>
          </a:prstGeom>
          <a:noFill/>
          <a:ln w="9525">
            <a:noFill/>
            <a:miter lim="800000"/>
            <a:headEnd/>
            <a:tailEnd/>
          </a:ln>
        </p:spPr>
      </p:pic>
      <p:pic>
        <p:nvPicPr>
          <p:cNvPr id="84996" name="Εικόνα 3" descr="Εικόνα3.png"/>
          <p:cNvPicPr>
            <a:picLocks noChangeAspect="1" noChangeArrowheads="1"/>
          </p:cNvPicPr>
          <p:nvPr/>
        </p:nvPicPr>
        <p:blipFill>
          <a:blip r:embed="rId4" cstate="print"/>
          <a:srcRect/>
          <a:stretch>
            <a:fillRect/>
          </a:stretch>
        </p:blipFill>
        <p:spPr bwMode="auto">
          <a:xfrm>
            <a:off x="7451725" y="6357938"/>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ppt_x"/>
                                          </p:val>
                                        </p:tav>
                                        <p:tav tm="100000">
                                          <p:val>
                                            <p:strVal val="#ppt_x"/>
                                          </p:val>
                                        </p:tav>
                                      </p:tavLst>
                                    </p:anim>
                                    <p:anim calcmode="lin" valueType="num">
                                      <p:cBhvr additive="base">
                                        <p:cTn id="8"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bg/>
                                          </p:spTgt>
                                        </p:tgtEl>
                                        <p:attrNameLst>
                                          <p:attrName>style.visibility</p:attrName>
                                        </p:attrNameLst>
                                      </p:cBhvr>
                                      <p:to>
                                        <p:strVal val="visible"/>
                                      </p:to>
                                    </p:set>
                                    <p:anim calcmode="lin" valueType="num">
                                      <p:cBhvr additive="base">
                                        <p:cTn id="13" dur="500" fill="hold"/>
                                        <p:tgtEl>
                                          <p:spTgt spid="604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calcmode="lin" valueType="num">
                                      <p:cBhvr additive="base">
                                        <p:cTn id="19"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0419">
                                            <p:txEl>
                                              <p:pRg st="2" end="2"/>
                                            </p:txEl>
                                          </p:spTgt>
                                        </p:tgtEl>
                                        <p:attrNameLst>
                                          <p:attrName>style.visibility</p:attrName>
                                        </p:attrNameLst>
                                      </p:cBhvr>
                                      <p:to>
                                        <p:strVal val="visible"/>
                                      </p:to>
                                    </p:set>
                                    <p:anim calcmode="lin" valueType="num">
                                      <p:cBhvr additive="base">
                                        <p:cTn id="23"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041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0419">
                                            <p:txEl>
                                              <p:pRg st="3" end="3"/>
                                            </p:txEl>
                                          </p:spTgt>
                                        </p:tgtEl>
                                        <p:attrNameLst>
                                          <p:attrName>style.visibility</p:attrName>
                                        </p:attrNameLst>
                                      </p:cBhvr>
                                      <p:to>
                                        <p:strVal val="visible"/>
                                      </p:to>
                                    </p:set>
                                    <p:anim calcmode="lin" valueType="num">
                                      <p:cBhvr additive="base">
                                        <p:cTn id="27"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041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60419"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1"/>
          <p:cNvSpPr>
            <a:spLocks noGrp="1" noChangeArrowheads="1"/>
          </p:cNvSpPr>
          <p:nvPr>
            <p:ph type="title"/>
          </p:nvPr>
        </p:nvSpPr>
        <p:spPr>
          <a:xfrm>
            <a:off x="0" y="249238"/>
            <a:ext cx="9144000" cy="631825"/>
          </a:xfrm>
          <a:solidFill>
            <a:schemeClr val="accent2">
              <a:lumMod val="75000"/>
            </a:schemeClr>
          </a:solidFill>
        </p:spPr>
        <p:txBody>
          <a:bodyPr rtlCol="0">
            <a:normAutofit/>
          </a:bodyPr>
          <a:lstStyle/>
          <a:p>
            <a:pPr fontAlgn="auto">
              <a:spcAft>
                <a:spcPts val="0"/>
              </a:spcAft>
              <a:defRPr/>
            </a:pPr>
            <a:r>
              <a:rPr lang="el-GR" altLang="el-GR" sz="2800" dirty="0" smtClean="0">
                <a:solidFill>
                  <a:schemeClr val="bg1"/>
                </a:solidFill>
              </a:rPr>
              <a:t>Μακροχρόνιες Δεσμεύσεις (Κανονισμού ΕΕ 651/2014 )</a:t>
            </a:r>
          </a:p>
        </p:txBody>
      </p:sp>
      <p:sp>
        <p:nvSpPr>
          <p:cNvPr id="60419" name="Θέση περιεχομένου 2">
            <a:extLst>
              <a:ext uri="{FF2B5EF4-FFF2-40B4-BE49-F238E27FC236}"/>
            </a:extLst>
          </p:cNvPr>
          <p:cNvSpPr>
            <a:spLocks noGrp="1" noChangeArrowheads="1"/>
          </p:cNvSpPr>
          <p:nvPr>
            <p:ph idx="1"/>
          </p:nvPr>
        </p:nvSpPr>
        <p:spPr>
          <a:xfrm>
            <a:off x="300038" y="1030288"/>
            <a:ext cx="8524875" cy="4918075"/>
          </a:xfrm>
          <a:solidFill>
            <a:schemeClr val="tx2">
              <a:lumMod val="20000"/>
              <a:lumOff val="80000"/>
            </a:schemeClr>
          </a:solidFill>
        </p:spPr>
        <p:txBody>
          <a:bodyPr rtlCol="0">
            <a:normAutofit/>
          </a:bodyPr>
          <a:lstStyle/>
          <a:p>
            <a:pPr fontAlgn="auto">
              <a:spcAft>
                <a:spcPts val="0"/>
              </a:spcAft>
              <a:buFont typeface="Arial" pitchFamily="34" charset="0"/>
              <a:buChar char="•"/>
              <a:defRPr/>
            </a:pPr>
            <a:endParaRPr lang="el-GR" sz="800" b="1" dirty="0"/>
          </a:p>
          <a:p>
            <a:pPr marL="180975" lvl="1" indent="-180975" fontAlgn="auto">
              <a:spcAft>
                <a:spcPts val="0"/>
              </a:spcAft>
              <a:buFont typeface="Wingdings" panose="05000000000000000000" pitchFamily="2" charset="2"/>
              <a:buChar char="§"/>
              <a:defRPr/>
            </a:pPr>
            <a:r>
              <a:rPr lang="el-GR" sz="2000" dirty="0"/>
              <a:t>Σε περίπτωση δημιουργίας θέσεων σε Ετήσιες Μονάδες Εργασίας (ΕΜΕ), από τον δικαιούχο και οι οποίες επιτέλεσαν κριτήριο επιλογής της αίτησης, τότε ο δικαιούχος οφείλει να τις έχει </a:t>
            </a:r>
            <a:r>
              <a:rPr lang="el-GR" sz="2000" b="1" dirty="0"/>
              <a:t>δημιουργήσει εντός 12 </a:t>
            </a:r>
            <a:r>
              <a:rPr lang="el-GR" sz="2000" b="1" dirty="0" err="1"/>
              <a:t>μήνου</a:t>
            </a:r>
            <a:r>
              <a:rPr lang="el-GR" sz="2000" b="1" dirty="0"/>
              <a:t> </a:t>
            </a:r>
            <a:r>
              <a:rPr lang="el-GR" sz="2000" dirty="0"/>
              <a:t>από την τελική πληρωμή και να τις διατηρήσει τουλάχιστον για </a:t>
            </a:r>
            <a:r>
              <a:rPr lang="el-GR" sz="2000" b="1" dirty="0"/>
              <a:t>τρία (3) </a:t>
            </a:r>
            <a:r>
              <a:rPr lang="el-GR" sz="2000" b="1" dirty="0" smtClean="0"/>
              <a:t>έτη</a:t>
            </a:r>
            <a:r>
              <a:rPr lang="el-GR" sz="2000" dirty="0" smtClean="0"/>
              <a:t>, </a:t>
            </a:r>
            <a:r>
              <a:rPr lang="el-GR" sz="2000" b="1" dirty="0"/>
              <a:t>από την δημιουργία τους.</a:t>
            </a:r>
          </a:p>
          <a:p>
            <a:pPr marL="180975" lvl="1" indent="-180975" fontAlgn="auto">
              <a:spcAft>
                <a:spcPts val="0"/>
              </a:spcAft>
              <a:buFont typeface="Wingdings" panose="05000000000000000000" pitchFamily="2" charset="2"/>
              <a:buChar char="§"/>
              <a:defRPr/>
            </a:pPr>
            <a:r>
              <a:rPr lang="el-GR" altLang="el-GR" sz="2000" dirty="0"/>
              <a:t>Ειδικά για τις πράξεις που αφορούν αποκλειστικά </a:t>
            </a:r>
            <a:r>
              <a:rPr lang="el-GR" altLang="el-GR" sz="2000" b="1" dirty="0"/>
              <a:t>τουριστικά καταλύματα </a:t>
            </a:r>
            <a:r>
              <a:rPr lang="el-GR" altLang="el-GR" sz="2000" dirty="0"/>
              <a:t>θα πρέπει </a:t>
            </a:r>
            <a:r>
              <a:rPr lang="el-GR" altLang="el-GR" sz="2000" b="1" dirty="0" err="1"/>
              <a:t>κατ</a:t>
            </a:r>
            <a:r>
              <a:rPr lang="el-GR" altLang="el-GR" sz="2000" b="1" dirty="0"/>
              <a:t>΄ έτος μετά την τελική πληρωμή</a:t>
            </a:r>
            <a:r>
              <a:rPr lang="el-GR" altLang="el-GR" sz="2000" dirty="0"/>
              <a:t>, να </a:t>
            </a:r>
            <a:r>
              <a:rPr lang="el-GR" altLang="el-GR" sz="2000" b="1" dirty="0"/>
              <a:t>επιτύχουν</a:t>
            </a:r>
            <a:r>
              <a:rPr lang="el-GR" altLang="el-GR" sz="2000" dirty="0"/>
              <a:t> τουλάχιστον το </a:t>
            </a:r>
            <a:r>
              <a:rPr lang="el-GR" altLang="el-GR" sz="2000" b="1" dirty="0"/>
              <a:t>20% του στόχου </a:t>
            </a:r>
            <a:r>
              <a:rPr lang="el-GR" altLang="el-GR" sz="2000" dirty="0"/>
              <a:t>που τέθηκε στην αίτηση στήριξης για το αντίστοιχο έτος, σε ότι αφορά </a:t>
            </a:r>
            <a:r>
              <a:rPr lang="el-GR" altLang="el-GR" sz="2000" b="1" dirty="0"/>
              <a:t>τον αριθμό των διανυκτερεύσεων</a:t>
            </a:r>
            <a:r>
              <a:rPr lang="el-GR" altLang="el-GR" sz="2000" dirty="0"/>
              <a:t>. </a:t>
            </a:r>
          </a:p>
          <a:p>
            <a:pPr marL="180975" lvl="1" indent="-180975" fontAlgn="auto">
              <a:spcAft>
                <a:spcPts val="0"/>
              </a:spcAft>
              <a:buFont typeface="Wingdings" panose="05000000000000000000" pitchFamily="2" charset="2"/>
              <a:buChar char="§"/>
              <a:defRPr/>
            </a:pPr>
            <a:r>
              <a:rPr lang="el-GR" sz="2000" dirty="0"/>
              <a:t>Επίσης για τις πράξεις που αφορούν </a:t>
            </a:r>
            <a:r>
              <a:rPr lang="el-GR" sz="2000" b="1" dirty="0"/>
              <a:t>μεταποίηση</a:t>
            </a:r>
            <a:r>
              <a:rPr lang="el-GR" sz="2000" dirty="0"/>
              <a:t> θα </a:t>
            </a:r>
            <a:r>
              <a:rPr lang="el-GR" sz="2000" b="1" dirty="0"/>
              <a:t>πρέπει </a:t>
            </a:r>
            <a:r>
              <a:rPr lang="el-GR" sz="2000" b="1" dirty="0" err="1"/>
              <a:t>κατ</a:t>
            </a:r>
            <a:r>
              <a:rPr lang="el-GR" sz="2000" b="1" dirty="0"/>
              <a:t>΄ έτος μετά την τελική πληρωμή</a:t>
            </a:r>
            <a:r>
              <a:rPr lang="el-GR" sz="2000" dirty="0"/>
              <a:t>, να </a:t>
            </a:r>
            <a:r>
              <a:rPr lang="el-GR" sz="2000" b="1" dirty="0"/>
              <a:t>επιτύχουν</a:t>
            </a:r>
            <a:r>
              <a:rPr lang="el-GR" sz="2000" dirty="0"/>
              <a:t> τουλάχιστον το </a:t>
            </a:r>
            <a:r>
              <a:rPr lang="el-GR" sz="2000" b="1" dirty="0"/>
              <a:t>30% του στόχου </a:t>
            </a:r>
            <a:r>
              <a:rPr lang="el-GR" sz="2000" dirty="0"/>
              <a:t>που τέθηκε στην αίτηση στήριξης για το αντίστοιχο έτος, σε ότι αφορά την </a:t>
            </a:r>
            <a:r>
              <a:rPr lang="el-GR" sz="2000" b="1" dirty="0"/>
              <a:t>ποσότητα της μεταποιήσιμης πρώτης ύλης.</a:t>
            </a:r>
            <a:endParaRPr lang="el-GR" altLang="el-GR" sz="2000" b="1" dirty="0"/>
          </a:p>
        </p:txBody>
      </p:sp>
      <p:pic>
        <p:nvPicPr>
          <p:cNvPr id="87043" name="Εικόνα 1"/>
          <p:cNvPicPr>
            <a:picLocks noChangeAspect="1" noChangeArrowheads="1"/>
          </p:cNvPicPr>
          <p:nvPr/>
        </p:nvPicPr>
        <p:blipFill>
          <a:blip r:embed="rId3" cstate="print"/>
          <a:srcRect/>
          <a:stretch>
            <a:fillRect/>
          </a:stretch>
        </p:blipFill>
        <p:spPr bwMode="auto">
          <a:xfrm>
            <a:off x="1331913" y="6345238"/>
            <a:ext cx="5035550" cy="500062"/>
          </a:xfrm>
          <a:prstGeom prst="rect">
            <a:avLst/>
          </a:prstGeom>
          <a:noFill/>
          <a:ln w="9525">
            <a:noFill/>
            <a:miter lim="800000"/>
            <a:headEnd/>
            <a:tailEnd/>
          </a:ln>
        </p:spPr>
      </p:pic>
      <p:pic>
        <p:nvPicPr>
          <p:cNvPr id="87044" name="Εικόνα 3" descr="Εικόνα3.png"/>
          <p:cNvPicPr>
            <a:picLocks noChangeAspect="1" noChangeArrowheads="1"/>
          </p:cNvPicPr>
          <p:nvPr/>
        </p:nvPicPr>
        <p:blipFill>
          <a:blip r:embed="rId4" cstate="print"/>
          <a:srcRect/>
          <a:stretch>
            <a:fillRect/>
          </a:stretch>
        </p:blipFill>
        <p:spPr bwMode="auto">
          <a:xfrm>
            <a:off x="7235825" y="6342063"/>
            <a:ext cx="1092200"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bg/>
                                          </p:spTgt>
                                        </p:tgtEl>
                                        <p:attrNameLst>
                                          <p:attrName>style.visibility</p:attrName>
                                        </p:attrNameLst>
                                      </p:cBhvr>
                                      <p:to>
                                        <p:strVal val="visible"/>
                                      </p:to>
                                    </p:set>
                                    <p:anim calcmode="lin" valueType="num">
                                      <p:cBhvr additive="base">
                                        <p:cTn id="13" dur="500" fill="hold"/>
                                        <p:tgtEl>
                                          <p:spTgt spid="604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 calcmode="lin" valueType="num">
                                      <p:cBhvr additive="base">
                                        <p:cTn id="17"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04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0419">
                                            <p:txEl>
                                              <p:pRg st="2" end="2"/>
                                            </p:txEl>
                                          </p:spTgt>
                                        </p:tgtEl>
                                        <p:attrNameLst>
                                          <p:attrName>style.visibility</p:attrName>
                                        </p:attrNameLst>
                                      </p:cBhvr>
                                      <p:to>
                                        <p:strVal val="visible"/>
                                      </p:to>
                                    </p:set>
                                    <p:anim calcmode="lin" valueType="num">
                                      <p:cBhvr additive="base">
                                        <p:cTn id="21"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41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60419"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Θέση περιεχομένου 2">
            <a:extLst>
              <a:ext uri="{FF2B5EF4-FFF2-40B4-BE49-F238E27FC236}"/>
            </a:extLst>
          </p:cNvPr>
          <p:cNvSpPr>
            <a:spLocks noGrp="1" noChangeArrowheads="1"/>
          </p:cNvSpPr>
          <p:nvPr>
            <p:ph idx="1"/>
          </p:nvPr>
        </p:nvSpPr>
        <p:spPr>
          <a:xfrm>
            <a:off x="393700" y="1244600"/>
            <a:ext cx="8304213" cy="3768725"/>
          </a:xfrm>
        </p:spPr>
        <p:txBody>
          <a:bodyPr rtlCol="0">
            <a:normAutofit/>
          </a:bodyPr>
          <a:lstStyle/>
          <a:p>
            <a:pPr fontAlgn="auto">
              <a:spcAft>
                <a:spcPts val="0"/>
              </a:spcAft>
              <a:buFont typeface="Arial" pitchFamily="34" charset="0"/>
              <a:buChar char="•"/>
              <a:defRPr/>
            </a:pPr>
            <a:endParaRPr lang="el-GR" sz="800" b="1" dirty="0"/>
          </a:p>
          <a:p>
            <a:pPr marL="0" indent="0" algn="ctr" fontAlgn="auto">
              <a:spcAft>
                <a:spcPts val="0"/>
              </a:spcAft>
              <a:buFont typeface="Wingdings" panose="05000000000000000000" pitchFamily="2" charset="2"/>
              <a:buNone/>
              <a:defRPr/>
            </a:pPr>
            <a:r>
              <a:rPr lang="el-GR" altLang="el-GR" b="1" dirty="0" smtClean="0"/>
              <a:t>Ο </a:t>
            </a:r>
            <a:r>
              <a:rPr lang="el-GR" altLang="el-GR" b="1" dirty="0"/>
              <a:t>δικαιούχος υποχρεούνται κάθε έτος και στα πλαίσια της διάρκειας των μακροχρονίων υποχρεώσεων του </a:t>
            </a:r>
            <a:r>
              <a:rPr lang="el-GR" altLang="el-GR" b="1" u="sng" dirty="0"/>
              <a:t>να αποστέλλει ηλεκτρονικά ή εγγράφως στην ΟΤΔ</a:t>
            </a:r>
            <a:r>
              <a:rPr lang="el-GR" altLang="el-GR" b="1" dirty="0"/>
              <a:t>, αποδεικτικά τήρησης των μακροχρονίων υποχρεώσεών του, </a:t>
            </a:r>
            <a:r>
              <a:rPr lang="el-GR" altLang="el-GR" b="1" u="sng" dirty="0"/>
              <a:t>έως τις 31-12-2023 </a:t>
            </a:r>
          </a:p>
        </p:txBody>
      </p:sp>
      <p:pic>
        <p:nvPicPr>
          <p:cNvPr id="89090" name="Εικόνα 1"/>
          <p:cNvPicPr>
            <a:picLocks noChangeAspect="1" noChangeArrowheads="1"/>
          </p:cNvPicPr>
          <p:nvPr/>
        </p:nvPicPr>
        <p:blipFill>
          <a:blip r:embed="rId3" cstate="print"/>
          <a:srcRect/>
          <a:stretch>
            <a:fillRect/>
          </a:stretch>
        </p:blipFill>
        <p:spPr bwMode="auto">
          <a:xfrm>
            <a:off x="1403350" y="6300788"/>
            <a:ext cx="5035550" cy="500062"/>
          </a:xfrm>
          <a:prstGeom prst="rect">
            <a:avLst/>
          </a:prstGeom>
          <a:noFill/>
          <a:ln w="9525">
            <a:noFill/>
            <a:miter lim="800000"/>
            <a:headEnd/>
            <a:tailEnd/>
          </a:ln>
        </p:spPr>
      </p:pic>
      <p:sp>
        <p:nvSpPr>
          <p:cNvPr id="6" name="Τίτλος 1"/>
          <p:cNvSpPr txBox="1">
            <a:spLocks noChangeArrowheads="1"/>
          </p:cNvSpPr>
          <p:nvPr/>
        </p:nvSpPr>
        <p:spPr>
          <a:xfrm>
            <a:off x="0" y="249238"/>
            <a:ext cx="9144000" cy="631825"/>
          </a:xfrm>
          <a:prstGeom prst="rect">
            <a:avLst/>
          </a:prstGeom>
          <a:solidFill>
            <a:schemeClr val="accent2">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l-GR" altLang="el-GR" sz="2800" dirty="0" smtClean="0">
                <a:solidFill>
                  <a:schemeClr val="bg1"/>
                </a:solidFill>
              </a:rPr>
              <a:t>Μακροχρόνιες Δεσμεύσεις (Κανονισμού ΕΕ 651/2014 )</a:t>
            </a:r>
          </a:p>
        </p:txBody>
      </p:sp>
      <p:pic>
        <p:nvPicPr>
          <p:cNvPr id="89092" name="Εικόνα 3" descr="Εικόνα3.png"/>
          <p:cNvPicPr>
            <a:picLocks noChangeAspect="1" noChangeArrowheads="1"/>
          </p:cNvPicPr>
          <p:nvPr/>
        </p:nvPicPr>
        <p:blipFill>
          <a:blip r:embed="rId4" cstate="print"/>
          <a:srcRect/>
          <a:stretch>
            <a:fillRect/>
          </a:stretch>
        </p:blipFill>
        <p:spPr bwMode="auto">
          <a:xfrm>
            <a:off x="7121525" y="6300788"/>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1"/>
          <p:cNvSpPr>
            <a:spLocks noGrp="1" noChangeArrowheads="1"/>
          </p:cNvSpPr>
          <p:nvPr>
            <p:ph type="title"/>
          </p:nvPr>
        </p:nvSpPr>
        <p:spPr>
          <a:xfrm>
            <a:off x="0" y="249238"/>
            <a:ext cx="9144000" cy="631825"/>
          </a:xfrm>
          <a:solidFill>
            <a:schemeClr val="accent2">
              <a:lumMod val="75000"/>
            </a:schemeClr>
          </a:solidFill>
        </p:spPr>
        <p:txBody>
          <a:bodyPr rtlCol="0">
            <a:normAutofit/>
          </a:bodyPr>
          <a:lstStyle/>
          <a:p>
            <a:pPr fontAlgn="auto">
              <a:spcAft>
                <a:spcPts val="0"/>
              </a:spcAft>
              <a:defRPr/>
            </a:pPr>
            <a:r>
              <a:rPr lang="el-GR" altLang="el-GR" sz="2800" dirty="0" smtClean="0">
                <a:solidFill>
                  <a:schemeClr val="bg1"/>
                </a:solidFill>
              </a:rPr>
              <a:t>Περιορισμοί </a:t>
            </a:r>
            <a:r>
              <a:rPr lang="el-GR" altLang="el-GR" sz="2800" dirty="0">
                <a:solidFill>
                  <a:schemeClr val="bg1"/>
                </a:solidFill>
              </a:rPr>
              <a:t>Κανονισμών (ΕΕ) </a:t>
            </a:r>
            <a:r>
              <a:rPr lang="el-GR" altLang="el-GR" sz="2800" dirty="0" smtClean="0">
                <a:solidFill>
                  <a:schemeClr val="bg1"/>
                </a:solidFill>
              </a:rPr>
              <a:t>1407/2013 </a:t>
            </a:r>
            <a:r>
              <a:rPr lang="el-GR" altLang="el-GR" sz="2800" dirty="0">
                <a:solidFill>
                  <a:schemeClr val="bg1"/>
                </a:solidFill>
              </a:rPr>
              <a:t>και 651/2014</a:t>
            </a:r>
            <a:endParaRPr lang="el-GR" altLang="el-GR" sz="2800" dirty="0" smtClean="0">
              <a:solidFill>
                <a:schemeClr val="bg1"/>
              </a:solidFill>
            </a:endParaRPr>
          </a:p>
        </p:txBody>
      </p:sp>
      <p:sp>
        <p:nvSpPr>
          <p:cNvPr id="60419" name="Θέση περιεχομένου 2">
            <a:extLst>
              <a:ext uri="{FF2B5EF4-FFF2-40B4-BE49-F238E27FC236}"/>
            </a:extLst>
          </p:cNvPr>
          <p:cNvSpPr>
            <a:spLocks noGrp="1" noChangeArrowheads="1"/>
          </p:cNvSpPr>
          <p:nvPr>
            <p:ph idx="1"/>
          </p:nvPr>
        </p:nvSpPr>
        <p:spPr>
          <a:xfrm>
            <a:off x="300038" y="1030288"/>
            <a:ext cx="8524875" cy="4918075"/>
          </a:xfrm>
          <a:solidFill>
            <a:schemeClr val="tx2">
              <a:lumMod val="20000"/>
              <a:lumOff val="80000"/>
            </a:schemeClr>
          </a:solidFill>
        </p:spPr>
        <p:txBody>
          <a:bodyPr rtlCol="0">
            <a:normAutofit fontScale="92500" lnSpcReduction="20000"/>
          </a:bodyPr>
          <a:lstStyle/>
          <a:p>
            <a:pPr marL="0" indent="0" fontAlgn="auto">
              <a:spcBef>
                <a:spcPts val="0"/>
              </a:spcBef>
              <a:spcAft>
                <a:spcPts val="0"/>
              </a:spcAft>
              <a:buFont typeface="Arial" pitchFamily="34" charset="0"/>
              <a:buNone/>
              <a:defRPr/>
            </a:pPr>
            <a:r>
              <a:rPr lang="el-GR" sz="2000" dirty="0">
                <a:solidFill>
                  <a:prstClr val="black"/>
                </a:solidFill>
              </a:rPr>
              <a:t>Σε περίπτωση χρήσης του </a:t>
            </a:r>
            <a:r>
              <a:rPr lang="el-GR" sz="2000" dirty="0">
                <a:solidFill>
                  <a:srgbClr val="C00000"/>
                </a:solidFill>
              </a:rPr>
              <a:t>Καν Ε.Ε. 1407/2013</a:t>
            </a:r>
            <a:r>
              <a:rPr lang="el-GR" sz="2000" dirty="0">
                <a:solidFill>
                  <a:prstClr val="black"/>
                </a:solidFill>
              </a:rPr>
              <a:t>, προκειμένου να είναι οι ενισχύσεις συμβατές με τον Κανονισμό αυτό πρέπει να ληφθούν υπόψη οι παρακάτω όροι και προϋποθέσεις:</a:t>
            </a:r>
          </a:p>
          <a:p>
            <a:pPr marL="0" indent="0" fontAlgn="auto">
              <a:spcBef>
                <a:spcPts val="0"/>
              </a:spcBef>
              <a:spcAft>
                <a:spcPts val="0"/>
              </a:spcAft>
              <a:buFont typeface="Arial" pitchFamily="34" charset="0"/>
              <a:buNone/>
              <a:defRPr/>
            </a:pPr>
            <a:endParaRPr lang="el-GR" sz="2000" dirty="0">
              <a:solidFill>
                <a:srgbClr val="C00000"/>
              </a:solidFill>
            </a:endParaRPr>
          </a:p>
          <a:p>
            <a:pPr marL="0" indent="0" fontAlgn="auto">
              <a:spcBef>
                <a:spcPts val="0"/>
              </a:spcBef>
              <a:spcAft>
                <a:spcPts val="0"/>
              </a:spcAft>
              <a:buFont typeface="Arial" pitchFamily="34" charset="0"/>
              <a:buNone/>
              <a:defRPr/>
            </a:pPr>
            <a:r>
              <a:rPr lang="el-GR" sz="2000" b="1" dirty="0">
                <a:solidFill>
                  <a:prstClr val="black"/>
                </a:solidFill>
              </a:rPr>
              <a:t>1.</a:t>
            </a:r>
            <a:r>
              <a:rPr lang="el-GR" sz="2000" dirty="0">
                <a:solidFill>
                  <a:prstClr val="black"/>
                </a:solidFill>
              </a:rPr>
              <a:t> Η ενίσχυση, δεν μπορεί να υπερβαίνει τα 200.000€ Δημόσια Δαπάνη, συναθροίζοντας και τυχόν ενισχύσεις που έχουν ληφθεί ή θα ληφθούν, από άλλα μέτρα που υπάγονται στο καθεστώς </a:t>
            </a:r>
            <a:r>
              <a:rPr lang="el-GR" sz="2000" dirty="0" err="1">
                <a:solidFill>
                  <a:prstClr val="black"/>
                </a:solidFill>
              </a:rPr>
              <a:t>de</a:t>
            </a:r>
            <a:r>
              <a:rPr lang="el-GR" sz="2000" dirty="0">
                <a:solidFill>
                  <a:prstClr val="black"/>
                </a:solidFill>
              </a:rPr>
              <a:t> </a:t>
            </a:r>
            <a:r>
              <a:rPr lang="el-GR" sz="2000" dirty="0" err="1">
                <a:solidFill>
                  <a:prstClr val="black"/>
                </a:solidFill>
              </a:rPr>
              <a:t>minimis</a:t>
            </a:r>
            <a:r>
              <a:rPr lang="el-GR" sz="2000" dirty="0">
                <a:solidFill>
                  <a:prstClr val="black"/>
                </a:solidFill>
              </a:rPr>
              <a:t>, σε οποιαδήποτε περίοδο τριών οικονομικών ετών και από οποιοδήποτε φορέα χορήγησης σε επίπεδο ενιαίας επιχείρησης.</a:t>
            </a:r>
          </a:p>
          <a:p>
            <a:pPr marL="0" indent="0" fontAlgn="auto">
              <a:spcBef>
                <a:spcPts val="0"/>
              </a:spcBef>
              <a:spcAft>
                <a:spcPts val="0"/>
              </a:spcAft>
              <a:buFont typeface="Arial" pitchFamily="34" charset="0"/>
              <a:buNone/>
              <a:defRPr/>
            </a:pPr>
            <a:r>
              <a:rPr lang="el-GR" sz="2000" b="1" dirty="0">
                <a:solidFill>
                  <a:prstClr val="black"/>
                </a:solidFill>
              </a:rPr>
              <a:t>2.</a:t>
            </a:r>
            <a:r>
              <a:rPr lang="el-GR" sz="2000" dirty="0">
                <a:solidFill>
                  <a:prstClr val="black"/>
                </a:solidFill>
              </a:rPr>
              <a:t> Σε περίπτωση επένδυσης από επιχείρηση που εκτελεί οδικές εμπορευματικές μεταφορές για λογαριασμό τρίτων το ποσό των ενισχύσεων δεν μπορεί να υπερβεί τις 100.000,00 € σε οποιαδήποτε περίοδο τριών οικονομικών ετών.</a:t>
            </a:r>
          </a:p>
          <a:p>
            <a:pPr marL="0" indent="0" fontAlgn="auto">
              <a:spcBef>
                <a:spcPts val="0"/>
              </a:spcBef>
              <a:spcAft>
                <a:spcPts val="0"/>
              </a:spcAft>
              <a:buFont typeface="Arial" pitchFamily="34" charset="0"/>
              <a:buNone/>
              <a:defRPr/>
            </a:pPr>
            <a:r>
              <a:rPr lang="el-GR" sz="2000" b="1" dirty="0">
                <a:solidFill>
                  <a:prstClr val="black"/>
                </a:solidFill>
              </a:rPr>
              <a:t>3.</a:t>
            </a:r>
            <a:r>
              <a:rPr lang="el-GR" sz="2000" dirty="0">
                <a:solidFill>
                  <a:prstClr val="black"/>
                </a:solidFill>
              </a:rPr>
              <a:t> Τα ανωτέρω όρια ισχύουν υπό το πρίσμα του όρου της  «ενιαίας επιχείρησης». Στον όρο «ενιαία Επιχείρηση» περιλαμβάνονται, για τους σκοπούς του παρόντος κανονισμού, όλες οι επιχειρήσεις που έχουν τουλάχιστον μία από τις ακόλουθες σχέσεις μεταξύ τους:</a:t>
            </a:r>
          </a:p>
          <a:p>
            <a:pPr marL="0" indent="0" fontAlgn="auto">
              <a:spcBef>
                <a:spcPts val="0"/>
              </a:spcBef>
              <a:spcAft>
                <a:spcPts val="0"/>
              </a:spcAft>
              <a:buFont typeface="Arial" pitchFamily="34" charset="0"/>
              <a:buNone/>
              <a:defRPr/>
            </a:pPr>
            <a:r>
              <a:rPr lang="el-GR" sz="2000" dirty="0">
                <a:solidFill>
                  <a:prstClr val="black"/>
                </a:solidFill>
              </a:rPr>
              <a:t>α) μια επιχείρηση κατέχει την πλειοψηφία των δικαιωμάτων ψήφου των μετόχων ή των εταίρων άλλης επιχείρησης·</a:t>
            </a:r>
          </a:p>
          <a:p>
            <a:pPr marL="0" indent="0" fontAlgn="auto">
              <a:spcBef>
                <a:spcPts val="0"/>
              </a:spcBef>
              <a:spcAft>
                <a:spcPts val="0"/>
              </a:spcAft>
              <a:buFont typeface="Arial" pitchFamily="34" charset="0"/>
              <a:buNone/>
              <a:defRPr/>
            </a:pPr>
            <a:r>
              <a:rPr lang="el-GR" sz="2000" dirty="0">
                <a:solidFill>
                  <a:prstClr val="black"/>
                </a:solidFill>
              </a:rPr>
              <a:t>β) μια επιχείρηση έχει το δικαίωμα να διορίζει ή να παύει την πλειοψηφία των μελών του διοικητικού, διαχειριστικού ή εποπτικού οργάνου άλλης επιχείρησης</a:t>
            </a:r>
            <a:endParaRPr lang="el-GR" sz="800" b="1" dirty="0"/>
          </a:p>
        </p:txBody>
      </p:sp>
      <p:pic>
        <p:nvPicPr>
          <p:cNvPr id="91139" name="Εικόνα 1"/>
          <p:cNvPicPr>
            <a:picLocks noChangeAspect="1" noChangeArrowheads="1"/>
          </p:cNvPicPr>
          <p:nvPr/>
        </p:nvPicPr>
        <p:blipFill>
          <a:blip r:embed="rId3" cstate="print"/>
          <a:srcRect/>
          <a:stretch>
            <a:fillRect/>
          </a:stretch>
        </p:blipFill>
        <p:spPr bwMode="auto">
          <a:xfrm>
            <a:off x="1331913" y="6345238"/>
            <a:ext cx="5035550" cy="500062"/>
          </a:xfrm>
          <a:prstGeom prst="rect">
            <a:avLst/>
          </a:prstGeom>
          <a:noFill/>
          <a:ln w="9525">
            <a:noFill/>
            <a:miter lim="800000"/>
            <a:headEnd/>
            <a:tailEnd/>
          </a:ln>
        </p:spPr>
      </p:pic>
      <p:pic>
        <p:nvPicPr>
          <p:cNvPr id="91140" name="Εικόνα 3" descr="Εικόνα3.png"/>
          <p:cNvPicPr>
            <a:picLocks noChangeAspect="1" noChangeArrowheads="1"/>
          </p:cNvPicPr>
          <p:nvPr/>
        </p:nvPicPr>
        <p:blipFill>
          <a:blip r:embed="rId4" cstate="print"/>
          <a:srcRect/>
          <a:stretch>
            <a:fillRect/>
          </a:stretch>
        </p:blipFill>
        <p:spPr bwMode="auto">
          <a:xfrm>
            <a:off x="7235825" y="6342063"/>
            <a:ext cx="1092200"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bg/>
                                          </p:spTgt>
                                        </p:tgtEl>
                                        <p:attrNameLst>
                                          <p:attrName>style.visibility</p:attrName>
                                        </p:attrNameLst>
                                      </p:cBhvr>
                                      <p:to>
                                        <p:strVal val="visible"/>
                                      </p:to>
                                    </p:set>
                                    <p:anim calcmode="lin" valueType="num">
                                      <p:cBhvr additive="base">
                                        <p:cTn id="13" dur="500" fill="hold"/>
                                        <p:tgtEl>
                                          <p:spTgt spid="604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0" end="0"/>
                                            </p:txEl>
                                          </p:spTgt>
                                        </p:tgtEl>
                                        <p:attrNameLst>
                                          <p:attrName>style.visibility</p:attrName>
                                        </p:attrNameLst>
                                      </p:cBhvr>
                                      <p:to>
                                        <p:strVal val="visible"/>
                                      </p:to>
                                    </p:set>
                                    <p:anim calcmode="lin" valueType="num">
                                      <p:cBhvr additive="base">
                                        <p:cTn id="19"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2" end="2"/>
                                            </p:txEl>
                                          </p:spTgt>
                                        </p:tgtEl>
                                        <p:attrNameLst>
                                          <p:attrName>style.visibility</p:attrName>
                                        </p:attrNameLst>
                                      </p:cBhvr>
                                      <p:to>
                                        <p:strVal val="visible"/>
                                      </p:to>
                                    </p:set>
                                    <p:anim calcmode="lin" valueType="num">
                                      <p:cBhvr additive="base">
                                        <p:cTn id="25"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3" end="3"/>
                                            </p:txEl>
                                          </p:spTgt>
                                        </p:tgtEl>
                                        <p:attrNameLst>
                                          <p:attrName>style.visibility</p:attrName>
                                        </p:attrNameLst>
                                      </p:cBhvr>
                                      <p:to>
                                        <p:strVal val="visible"/>
                                      </p:to>
                                    </p:set>
                                    <p:anim calcmode="lin" valueType="num">
                                      <p:cBhvr additive="base">
                                        <p:cTn id="31"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4" end="4"/>
                                            </p:txEl>
                                          </p:spTgt>
                                        </p:tgtEl>
                                        <p:attrNameLst>
                                          <p:attrName>style.visibility</p:attrName>
                                        </p:attrNameLst>
                                      </p:cBhvr>
                                      <p:to>
                                        <p:strVal val="visible"/>
                                      </p:to>
                                    </p:set>
                                    <p:anim calcmode="lin" valueType="num">
                                      <p:cBhvr additive="base">
                                        <p:cTn id="37"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19">
                                            <p:txEl>
                                              <p:pRg st="5" end="5"/>
                                            </p:txEl>
                                          </p:spTgt>
                                        </p:tgtEl>
                                        <p:attrNameLst>
                                          <p:attrName>style.visibility</p:attrName>
                                        </p:attrNameLst>
                                      </p:cBhvr>
                                      <p:to>
                                        <p:strVal val="visible"/>
                                      </p:to>
                                    </p:set>
                                    <p:anim calcmode="lin" valueType="num">
                                      <p:cBhvr additive="base">
                                        <p:cTn id="43"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419">
                                            <p:txEl>
                                              <p:pRg st="6" end="6"/>
                                            </p:txEl>
                                          </p:spTgt>
                                        </p:tgtEl>
                                        <p:attrNameLst>
                                          <p:attrName>style.visibility</p:attrName>
                                        </p:attrNameLst>
                                      </p:cBhvr>
                                      <p:to>
                                        <p:strVal val="visible"/>
                                      </p:to>
                                    </p:set>
                                    <p:anim calcmode="lin" valueType="num">
                                      <p:cBhvr additive="base">
                                        <p:cTn id="49"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60419"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1"/>
          <p:cNvSpPr>
            <a:spLocks noGrp="1" noChangeArrowheads="1"/>
          </p:cNvSpPr>
          <p:nvPr>
            <p:ph type="title"/>
          </p:nvPr>
        </p:nvSpPr>
        <p:spPr>
          <a:xfrm>
            <a:off x="0" y="249238"/>
            <a:ext cx="9144000" cy="631825"/>
          </a:xfrm>
          <a:solidFill>
            <a:schemeClr val="accent2">
              <a:lumMod val="75000"/>
            </a:schemeClr>
          </a:solidFill>
        </p:spPr>
        <p:txBody>
          <a:bodyPr rtlCol="0">
            <a:normAutofit/>
          </a:bodyPr>
          <a:lstStyle/>
          <a:p>
            <a:pPr fontAlgn="auto">
              <a:spcAft>
                <a:spcPts val="0"/>
              </a:spcAft>
              <a:defRPr/>
            </a:pPr>
            <a:r>
              <a:rPr lang="el-GR" altLang="el-GR" sz="2800" dirty="0" smtClean="0">
                <a:solidFill>
                  <a:schemeClr val="bg1"/>
                </a:solidFill>
              </a:rPr>
              <a:t>Περιορισμοί </a:t>
            </a:r>
            <a:r>
              <a:rPr lang="el-GR" altLang="el-GR" sz="2800" dirty="0">
                <a:solidFill>
                  <a:schemeClr val="bg1"/>
                </a:solidFill>
              </a:rPr>
              <a:t>Κανονισμών (ΕΕ) </a:t>
            </a:r>
            <a:r>
              <a:rPr lang="el-GR" altLang="el-GR" sz="2800" dirty="0" smtClean="0">
                <a:solidFill>
                  <a:schemeClr val="bg1"/>
                </a:solidFill>
              </a:rPr>
              <a:t>1407/2013 </a:t>
            </a:r>
            <a:r>
              <a:rPr lang="el-GR" altLang="el-GR" sz="2800" dirty="0">
                <a:solidFill>
                  <a:schemeClr val="bg1"/>
                </a:solidFill>
              </a:rPr>
              <a:t>και 651/2014</a:t>
            </a:r>
            <a:endParaRPr lang="el-GR" altLang="el-GR" sz="2800" dirty="0" smtClean="0">
              <a:solidFill>
                <a:schemeClr val="bg1"/>
              </a:solidFill>
            </a:endParaRPr>
          </a:p>
        </p:txBody>
      </p:sp>
      <p:sp>
        <p:nvSpPr>
          <p:cNvPr id="60419" name="Θέση περιεχομένου 2">
            <a:extLst>
              <a:ext uri="{FF2B5EF4-FFF2-40B4-BE49-F238E27FC236}"/>
            </a:extLst>
          </p:cNvPr>
          <p:cNvSpPr>
            <a:spLocks noGrp="1" noChangeArrowheads="1"/>
          </p:cNvSpPr>
          <p:nvPr>
            <p:ph idx="1"/>
          </p:nvPr>
        </p:nvSpPr>
        <p:spPr>
          <a:xfrm>
            <a:off x="300038" y="1030288"/>
            <a:ext cx="8524875" cy="4918075"/>
          </a:xfrm>
          <a:solidFill>
            <a:schemeClr val="tx2">
              <a:lumMod val="20000"/>
              <a:lumOff val="80000"/>
            </a:schemeClr>
          </a:solidFill>
        </p:spPr>
        <p:txBody>
          <a:bodyPr rtlCol="0">
            <a:normAutofit fontScale="92500" lnSpcReduction="10000"/>
          </a:bodyPr>
          <a:lstStyle/>
          <a:p>
            <a:pPr marL="0" indent="0" fontAlgn="auto">
              <a:spcBef>
                <a:spcPts val="0"/>
              </a:spcBef>
              <a:spcAft>
                <a:spcPts val="0"/>
              </a:spcAft>
              <a:buFont typeface="Arial" pitchFamily="34" charset="0"/>
              <a:buNone/>
              <a:defRPr/>
            </a:pPr>
            <a:r>
              <a:rPr lang="el-GR" sz="2000" dirty="0">
                <a:solidFill>
                  <a:prstClr val="black"/>
                </a:solidFill>
              </a:rPr>
              <a:t>γ) μια επιχείρηση έχει το δικαίωμα να ασκεί δεσπόζουσα επιρροή σε άλλη επιχείρηση βάσει σύμβασης που έχει συνάψει με αυτήν ή δυνάμει ρήτρας του καταστατικού αυτής της τελευταίας·</a:t>
            </a:r>
          </a:p>
          <a:p>
            <a:pPr marL="0" indent="0" fontAlgn="auto">
              <a:spcBef>
                <a:spcPts val="0"/>
              </a:spcBef>
              <a:spcAft>
                <a:spcPts val="0"/>
              </a:spcAft>
              <a:buFont typeface="Arial" pitchFamily="34" charset="0"/>
              <a:buNone/>
              <a:defRPr/>
            </a:pPr>
            <a:r>
              <a:rPr lang="el-GR" sz="2000" dirty="0">
                <a:solidFill>
                  <a:prstClr val="black"/>
                </a:solidFill>
              </a:rPr>
              <a:t>δ) μια επιχείρηση που είναι μέτοχος ή εταίρος άλλης επιχείρησης ελέγχει μόνη της, βάσει συμφωνίας που έχει συνάψει με άλλους μετόχους ή εταίρους της εν λόγω επιχείρησης, την πλειοψηφία των δικαιωμάτων ψήφου των μετόχων ή των εταίρων αυτής της επιχείρησης.</a:t>
            </a:r>
          </a:p>
          <a:p>
            <a:pPr marL="0" indent="0" fontAlgn="auto">
              <a:spcBef>
                <a:spcPts val="0"/>
              </a:spcBef>
              <a:spcAft>
                <a:spcPts val="0"/>
              </a:spcAft>
              <a:buFont typeface="Arial" pitchFamily="34" charset="0"/>
              <a:buNone/>
              <a:defRPr/>
            </a:pPr>
            <a:endParaRPr lang="el-GR" sz="2000" dirty="0">
              <a:solidFill>
                <a:prstClr val="black"/>
              </a:solidFill>
            </a:endParaRPr>
          </a:p>
          <a:p>
            <a:pPr marL="0" indent="0" fontAlgn="auto">
              <a:spcBef>
                <a:spcPts val="0"/>
              </a:spcBef>
              <a:spcAft>
                <a:spcPts val="0"/>
              </a:spcAft>
              <a:buFont typeface="Arial" pitchFamily="34" charset="0"/>
              <a:buNone/>
              <a:defRPr/>
            </a:pPr>
            <a:r>
              <a:rPr lang="el-GR" sz="2000" dirty="0">
                <a:solidFill>
                  <a:prstClr val="black"/>
                </a:solidFill>
              </a:rPr>
              <a:t>ΙΙ. Σε περίπτωση χρήσης του </a:t>
            </a:r>
            <a:r>
              <a:rPr lang="el-GR" sz="2000" dirty="0">
                <a:solidFill>
                  <a:srgbClr val="C00000"/>
                </a:solidFill>
              </a:rPr>
              <a:t>Καν Ε.Ε. 651/2014</a:t>
            </a:r>
            <a:r>
              <a:rPr lang="el-GR" sz="2000" dirty="0">
                <a:solidFill>
                  <a:prstClr val="black"/>
                </a:solidFill>
              </a:rPr>
              <a:t>, </a:t>
            </a:r>
            <a:r>
              <a:rPr lang="el-GR" sz="2000" dirty="0">
                <a:solidFill>
                  <a:srgbClr val="C00000"/>
                </a:solidFill>
              </a:rPr>
              <a:t>άρθρο 14</a:t>
            </a:r>
            <a:r>
              <a:rPr lang="el-GR" sz="2000" dirty="0">
                <a:solidFill>
                  <a:prstClr val="black"/>
                </a:solidFill>
              </a:rPr>
              <a:t>,προκειμένου να είναι οι ενισχύσεις συμβατές με τον Κανονισμό αυτό πρέπει να ληφθούν υπόψη οι παρακάτω όροι και προϋποθέσεις:</a:t>
            </a:r>
          </a:p>
          <a:p>
            <a:pPr marL="0" indent="0" fontAlgn="auto">
              <a:spcBef>
                <a:spcPts val="0"/>
              </a:spcBef>
              <a:spcAft>
                <a:spcPts val="0"/>
              </a:spcAft>
              <a:buFont typeface="Arial" pitchFamily="34" charset="0"/>
              <a:buNone/>
              <a:defRPr/>
            </a:pPr>
            <a:endParaRPr lang="el-GR" sz="1800" dirty="0">
              <a:solidFill>
                <a:prstClr val="black"/>
              </a:solidFill>
            </a:endParaRPr>
          </a:p>
          <a:p>
            <a:pPr marL="457200" indent="-457200" fontAlgn="auto">
              <a:spcBef>
                <a:spcPts val="0"/>
              </a:spcBef>
              <a:spcAft>
                <a:spcPts val="0"/>
              </a:spcAft>
              <a:buFontTx/>
              <a:buAutoNum type="arabicPeriod"/>
              <a:defRPr/>
            </a:pPr>
            <a:r>
              <a:rPr lang="el-GR" sz="2000" dirty="0">
                <a:solidFill>
                  <a:prstClr val="black"/>
                </a:solidFill>
              </a:rPr>
              <a:t>Οι ενισχύσεις μπορούν να τύχουν απαλλαγής μόνον εάν έχουν χαρακτήρα κινήτρου. Για τον σκοπό αυτό δεν πρέπει να έχει γίνει έναρξη εργασιών του υπό ενίσχυση επενδυτικού σχεδίου πριν από την υποβολή της αίτησης υποβολής από τους δικαιούχους στο πλαίσιο της παρούσας πρόσκλησης. Σε αντίθετη περίπτωση το σύνολο του επενδυτικού σχεδίου καθίσταται μη επιλέξιμο προς χρηματοδότηση.</a:t>
            </a:r>
          </a:p>
          <a:p>
            <a:pPr marL="0" indent="0" fontAlgn="auto">
              <a:spcBef>
                <a:spcPts val="0"/>
              </a:spcBef>
              <a:spcAft>
                <a:spcPts val="0"/>
              </a:spcAft>
              <a:buFont typeface="Arial" pitchFamily="34" charset="0"/>
              <a:buNone/>
              <a:defRPr/>
            </a:pPr>
            <a:endParaRPr lang="el-GR" sz="800" b="1" dirty="0"/>
          </a:p>
        </p:txBody>
      </p:sp>
      <p:pic>
        <p:nvPicPr>
          <p:cNvPr id="93187" name="Εικόνα 1"/>
          <p:cNvPicPr>
            <a:picLocks noChangeAspect="1" noChangeArrowheads="1"/>
          </p:cNvPicPr>
          <p:nvPr/>
        </p:nvPicPr>
        <p:blipFill>
          <a:blip r:embed="rId3" cstate="print"/>
          <a:srcRect/>
          <a:stretch>
            <a:fillRect/>
          </a:stretch>
        </p:blipFill>
        <p:spPr bwMode="auto">
          <a:xfrm>
            <a:off x="1331913" y="6345238"/>
            <a:ext cx="5035550" cy="500062"/>
          </a:xfrm>
          <a:prstGeom prst="rect">
            <a:avLst/>
          </a:prstGeom>
          <a:noFill/>
          <a:ln w="9525">
            <a:noFill/>
            <a:miter lim="800000"/>
            <a:headEnd/>
            <a:tailEnd/>
          </a:ln>
        </p:spPr>
      </p:pic>
      <p:pic>
        <p:nvPicPr>
          <p:cNvPr id="93188" name="Εικόνα 3" descr="Εικόνα3.png"/>
          <p:cNvPicPr>
            <a:picLocks noChangeAspect="1" noChangeArrowheads="1"/>
          </p:cNvPicPr>
          <p:nvPr/>
        </p:nvPicPr>
        <p:blipFill>
          <a:blip r:embed="rId4" cstate="print"/>
          <a:srcRect/>
          <a:stretch>
            <a:fillRect/>
          </a:stretch>
        </p:blipFill>
        <p:spPr bwMode="auto">
          <a:xfrm>
            <a:off x="7235825" y="6342063"/>
            <a:ext cx="1092200"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bg/>
                                          </p:spTgt>
                                        </p:tgtEl>
                                        <p:attrNameLst>
                                          <p:attrName>style.visibility</p:attrName>
                                        </p:attrNameLst>
                                      </p:cBhvr>
                                      <p:to>
                                        <p:strVal val="visible"/>
                                      </p:to>
                                    </p:set>
                                    <p:anim calcmode="lin" valueType="num">
                                      <p:cBhvr additive="base">
                                        <p:cTn id="13" dur="500" fill="hold"/>
                                        <p:tgtEl>
                                          <p:spTgt spid="604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0" end="0"/>
                                            </p:txEl>
                                          </p:spTgt>
                                        </p:tgtEl>
                                        <p:attrNameLst>
                                          <p:attrName>style.visibility</p:attrName>
                                        </p:attrNameLst>
                                      </p:cBhvr>
                                      <p:to>
                                        <p:strVal val="visible"/>
                                      </p:to>
                                    </p:set>
                                    <p:anim calcmode="lin" valueType="num">
                                      <p:cBhvr additive="base">
                                        <p:cTn id="19"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1" end="1"/>
                                            </p:txEl>
                                          </p:spTgt>
                                        </p:tgtEl>
                                        <p:attrNameLst>
                                          <p:attrName>style.visibility</p:attrName>
                                        </p:attrNameLst>
                                      </p:cBhvr>
                                      <p:to>
                                        <p:strVal val="visible"/>
                                      </p:to>
                                    </p:set>
                                    <p:anim calcmode="lin" valueType="num">
                                      <p:cBhvr additive="base">
                                        <p:cTn id="25"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3" end="3"/>
                                            </p:txEl>
                                          </p:spTgt>
                                        </p:tgtEl>
                                        <p:attrNameLst>
                                          <p:attrName>style.visibility</p:attrName>
                                        </p:attrNameLst>
                                      </p:cBhvr>
                                      <p:to>
                                        <p:strVal val="visible"/>
                                      </p:to>
                                    </p:set>
                                    <p:anim calcmode="lin" valueType="num">
                                      <p:cBhvr additive="base">
                                        <p:cTn id="31"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60419"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1"/>
          <p:cNvSpPr>
            <a:spLocks noGrp="1" noChangeArrowheads="1"/>
          </p:cNvSpPr>
          <p:nvPr>
            <p:ph type="title"/>
          </p:nvPr>
        </p:nvSpPr>
        <p:spPr>
          <a:xfrm>
            <a:off x="0" y="249238"/>
            <a:ext cx="9144000" cy="631825"/>
          </a:xfrm>
          <a:solidFill>
            <a:schemeClr val="accent2">
              <a:lumMod val="75000"/>
            </a:schemeClr>
          </a:solidFill>
        </p:spPr>
        <p:txBody>
          <a:bodyPr rtlCol="0">
            <a:normAutofit/>
          </a:bodyPr>
          <a:lstStyle/>
          <a:p>
            <a:pPr fontAlgn="auto">
              <a:spcAft>
                <a:spcPts val="0"/>
              </a:spcAft>
              <a:defRPr/>
            </a:pPr>
            <a:r>
              <a:rPr lang="el-GR" altLang="el-GR" sz="2800" dirty="0" smtClean="0">
                <a:solidFill>
                  <a:schemeClr val="bg1"/>
                </a:solidFill>
              </a:rPr>
              <a:t>Περιορισμοί </a:t>
            </a:r>
            <a:r>
              <a:rPr lang="el-GR" altLang="el-GR" sz="2800" dirty="0">
                <a:solidFill>
                  <a:schemeClr val="bg1"/>
                </a:solidFill>
              </a:rPr>
              <a:t>Κανονισμών (ΕΕ) </a:t>
            </a:r>
            <a:r>
              <a:rPr lang="el-GR" altLang="el-GR" sz="2800" dirty="0" smtClean="0">
                <a:solidFill>
                  <a:schemeClr val="bg1"/>
                </a:solidFill>
              </a:rPr>
              <a:t>1407/2013 </a:t>
            </a:r>
            <a:r>
              <a:rPr lang="el-GR" altLang="el-GR" sz="2800" dirty="0">
                <a:solidFill>
                  <a:schemeClr val="bg1"/>
                </a:solidFill>
              </a:rPr>
              <a:t>και 651/2014</a:t>
            </a:r>
            <a:endParaRPr lang="el-GR" altLang="el-GR" sz="2800" dirty="0" smtClean="0">
              <a:solidFill>
                <a:schemeClr val="bg1"/>
              </a:solidFill>
            </a:endParaRPr>
          </a:p>
        </p:txBody>
      </p:sp>
      <p:sp>
        <p:nvSpPr>
          <p:cNvPr id="60419" name="Θέση περιεχομένου 2">
            <a:extLst>
              <a:ext uri="{FF2B5EF4-FFF2-40B4-BE49-F238E27FC236}"/>
            </a:extLst>
          </p:cNvPr>
          <p:cNvSpPr>
            <a:spLocks noGrp="1" noChangeArrowheads="1"/>
          </p:cNvSpPr>
          <p:nvPr>
            <p:ph idx="1"/>
          </p:nvPr>
        </p:nvSpPr>
        <p:spPr>
          <a:xfrm>
            <a:off x="300038" y="1030288"/>
            <a:ext cx="8524875" cy="4918075"/>
          </a:xfrm>
          <a:solidFill>
            <a:schemeClr val="tx2">
              <a:lumMod val="20000"/>
              <a:lumOff val="80000"/>
            </a:schemeClr>
          </a:solidFill>
        </p:spPr>
        <p:txBody>
          <a:bodyPr rtlCol="0">
            <a:normAutofit/>
          </a:bodyPr>
          <a:lstStyle/>
          <a:p>
            <a:pPr marL="0" indent="0" fontAlgn="auto">
              <a:spcBef>
                <a:spcPts val="0"/>
              </a:spcBef>
              <a:spcAft>
                <a:spcPts val="0"/>
              </a:spcAft>
              <a:buFont typeface="Arial" pitchFamily="34" charset="0"/>
              <a:buNone/>
              <a:defRPr/>
            </a:pPr>
            <a:r>
              <a:rPr lang="el-GR" sz="2000" dirty="0">
                <a:solidFill>
                  <a:prstClr val="black"/>
                </a:solidFill>
              </a:rPr>
              <a:t>ΙΙΙ. Σε περίπτωση χρήσης του </a:t>
            </a:r>
            <a:r>
              <a:rPr lang="el-GR" sz="2000" dirty="0">
                <a:solidFill>
                  <a:srgbClr val="C00000"/>
                </a:solidFill>
              </a:rPr>
              <a:t>Καν Ε.Ε. 651/2014</a:t>
            </a:r>
            <a:r>
              <a:rPr lang="el-GR" sz="2000" dirty="0">
                <a:solidFill>
                  <a:prstClr val="black"/>
                </a:solidFill>
              </a:rPr>
              <a:t>, </a:t>
            </a:r>
            <a:r>
              <a:rPr lang="el-GR" sz="2000" dirty="0">
                <a:solidFill>
                  <a:srgbClr val="C00000"/>
                </a:solidFill>
              </a:rPr>
              <a:t>άρθρο 22:</a:t>
            </a:r>
          </a:p>
          <a:p>
            <a:pPr marL="0" indent="0" fontAlgn="auto">
              <a:spcBef>
                <a:spcPts val="0"/>
              </a:spcBef>
              <a:spcAft>
                <a:spcPts val="0"/>
              </a:spcAft>
              <a:buFont typeface="Arial" pitchFamily="34" charset="0"/>
              <a:buNone/>
              <a:defRPr/>
            </a:pPr>
            <a:endParaRPr lang="el-GR" sz="2000" dirty="0">
              <a:solidFill>
                <a:srgbClr val="C00000"/>
              </a:solidFill>
            </a:endParaRPr>
          </a:p>
          <a:p>
            <a:pPr marL="0" indent="0" fontAlgn="auto">
              <a:spcBef>
                <a:spcPts val="0"/>
              </a:spcBef>
              <a:spcAft>
                <a:spcPts val="0"/>
              </a:spcAft>
              <a:buFont typeface="Arial" pitchFamily="34" charset="0"/>
              <a:buNone/>
              <a:defRPr/>
            </a:pPr>
            <a:endParaRPr lang="el-GR" sz="2000" dirty="0">
              <a:solidFill>
                <a:prstClr val="black"/>
              </a:solidFill>
            </a:endParaRPr>
          </a:p>
          <a:p>
            <a:pPr marL="0" indent="0" fontAlgn="auto">
              <a:spcBef>
                <a:spcPts val="0"/>
              </a:spcBef>
              <a:spcAft>
                <a:spcPts val="0"/>
              </a:spcAft>
              <a:buFont typeface="Arial" pitchFamily="34" charset="0"/>
              <a:buNone/>
              <a:defRPr/>
            </a:pPr>
            <a:r>
              <a:rPr lang="el-GR" sz="2000" dirty="0">
                <a:solidFill>
                  <a:prstClr val="black"/>
                </a:solidFill>
              </a:rPr>
              <a:t>Επιλέξιμες επιχειρήσεις:</a:t>
            </a:r>
          </a:p>
          <a:p>
            <a:pPr marL="0" indent="0" fontAlgn="auto">
              <a:spcBef>
                <a:spcPts val="0"/>
              </a:spcBef>
              <a:spcAft>
                <a:spcPts val="0"/>
              </a:spcAft>
              <a:buFont typeface="Arial" pitchFamily="34" charset="0"/>
              <a:buNone/>
              <a:defRPr/>
            </a:pPr>
            <a:r>
              <a:rPr lang="el-GR" sz="2000" dirty="0">
                <a:solidFill>
                  <a:prstClr val="black"/>
                </a:solidFill>
              </a:rPr>
              <a:t>I.	μη εισηγμένες στο χρηματιστήριο </a:t>
            </a:r>
          </a:p>
          <a:p>
            <a:pPr marL="0" indent="0" fontAlgn="auto">
              <a:spcBef>
                <a:spcPts val="0"/>
              </a:spcBef>
              <a:spcAft>
                <a:spcPts val="0"/>
              </a:spcAft>
              <a:buFont typeface="Arial" pitchFamily="34" charset="0"/>
              <a:buNone/>
              <a:defRPr/>
            </a:pPr>
            <a:r>
              <a:rPr lang="el-GR" sz="2000" dirty="0">
                <a:solidFill>
                  <a:prstClr val="black"/>
                </a:solidFill>
              </a:rPr>
              <a:t>II.	μικρές επιχειρήσεις</a:t>
            </a:r>
          </a:p>
          <a:p>
            <a:pPr marL="0" indent="0" fontAlgn="auto">
              <a:spcBef>
                <a:spcPts val="0"/>
              </a:spcBef>
              <a:spcAft>
                <a:spcPts val="0"/>
              </a:spcAft>
              <a:buFont typeface="Arial" pitchFamily="34" charset="0"/>
              <a:buNone/>
              <a:defRPr/>
            </a:pPr>
            <a:r>
              <a:rPr lang="el-GR" sz="2000" dirty="0">
                <a:solidFill>
                  <a:prstClr val="black"/>
                </a:solidFill>
              </a:rPr>
              <a:t>III.	έως και πέντε έτη μετά την καταχώρισή τους· </a:t>
            </a:r>
          </a:p>
          <a:p>
            <a:pPr marL="0" indent="0" fontAlgn="auto">
              <a:spcBef>
                <a:spcPts val="0"/>
              </a:spcBef>
              <a:spcAft>
                <a:spcPts val="0"/>
              </a:spcAft>
              <a:buFont typeface="Arial" pitchFamily="34" charset="0"/>
              <a:buNone/>
              <a:defRPr/>
            </a:pPr>
            <a:r>
              <a:rPr lang="el-GR" sz="2000" dirty="0">
                <a:solidFill>
                  <a:prstClr val="black"/>
                </a:solidFill>
              </a:rPr>
              <a:t>IV.	δεν έχουν προβεί ακόμη σε διανομή κερδών· </a:t>
            </a:r>
          </a:p>
          <a:p>
            <a:pPr marL="400050" indent="-400050" fontAlgn="auto">
              <a:spcBef>
                <a:spcPts val="0"/>
              </a:spcBef>
              <a:spcAft>
                <a:spcPts val="0"/>
              </a:spcAft>
              <a:buFontTx/>
              <a:buAutoNum type="romanUcPeriod" startAt="5"/>
              <a:defRPr/>
            </a:pPr>
            <a:r>
              <a:rPr lang="el-GR" sz="2000" dirty="0">
                <a:solidFill>
                  <a:prstClr val="black"/>
                </a:solidFill>
              </a:rPr>
              <a:t>          δεν έχουν συσταθεί μέσω συγχώνευσης. </a:t>
            </a:r>
          </a:p>
          <a:p>
            <a:pPr marL="0" indent="0" fontAlgn="auto">
              <a:spcBef>
                <a:spcPts val="0"/>
              </a:spcBef>
              <a:spcAft>
                <a:spcPts val="0"/>
              </a:spcAft>
              <a:buFont typeface="Arial" pitchFamily="34" charset="0"/>
              <a:buNone/>
              <a:defRPr/>
            </a:pPr>
            <a:endParaRPr lang="el-GR" sz="2000" dirty="0">
              <a:solidFill>
                <a:prstClr val="black"/>
              </a:solidFill>
            </a:endParaRPr>
          </a:p>
          <a:p>
            <a:pPr marL="0" indent="0" fontAlgn="auto">
              <a:spcBef>
                <a:spcPts val="0"/>
              </a:spcBef>
              <a:spcAft>
                <a:spcPts val="0"/>
              </a:spcAft>
              <a:buFont typeface="Arial" pitchFamily="34" charset="0"/>
              <a:buNone/>
              <a:defRPr/>
            </a:pPr>
            <a:r>
              <a:rPr lang="el-GR" sz="2000" dirty="0">
                <a:solidFill>
                  <a:prstClr val="black"/>
                </a:solidFill>
              </a:rPr>
              <a:t>Επιχειρήσεις που συστάθηκαν μέσω συγχώνευσης επιχειρήσεων επιλέξιμων για ενίσχυση δυνάμει του παρόντος άρθρου θεωρούνται επίσης επιλέξιμες επιχειρήσεις, έως και πέντε έτη μετά την ημερομηνία καταχώρισης της παλαιότερης επιχείρησης που μετέχει στη συγχώνευση.</a:t>
            </a:r>
          </a:p>
          <a:p>
            <a:pPr marL="0" indent="0" fontAlgn="auto">
              <a:spcBef>
                <a:spcPts val="0"/>
              </a:spcBef>
              <a:spcAft>
                <a:spcPts val="0"/>
              </a:spcAft>
              <a:buFont typeface="Arial" pitchFamily="34" charset="0"/>
              <a:buNone/>
              <a:defRPr/>
            </a:pPr>
            <a:endParaRPr lang="el-GR" sz="800" b="1" dirty="0"/>
          </a:p>
        </p:txBody>
      </p:sp>
      <p:pic>
        <p:nvPicPr>
          <p:cNvPr id="95235" name="Εικόνα 1"/>
          <p:cNvPicPr>
            <a:picLocks noChangeAspect="1" noChangeArrowheads="1"/>
          </p:cNvPicPr>
          <p:nvPr/>
        </p:nvPicPr>
        <p:blipFill>
          <a:blip r:embed="rId3" cstate="print"/>
          <a:srcRect/>
          <a:stretch>
            <a:fillRect/>
          </a:stretch>
        </p:blipFill>
        <p:spPr bwMode="auto">
          <a:xfrm>
            <a:off x="1331913" y="6345238"/>
            <a:ext cx="5035550" cy="500062"/>
          </a:xfrm>
          <a:prstGeom prst="rect">
            <a:avLst/>
          </a:prstGeom>
          <a:noFill/>
          <a:ln w="9525">
            <a:noFill/>
            <a:miter lim="800000"/>
            <a:headEnd/>
            <a:tailEnd/>
          </a:ln>
        </p:spPr>
      </p:pic>
      <p:pic>
        <p:nvPicPr>
          <p:cNvPr id="95236" name="Εικόνα 3" descr="Εικόνα3.png"/>
          <p:cNvPicPr>
            <a:picLocks noChangeAspect="1" noChangeArrowheads="1"/>
          </p:cNvPicPr>
          <p:nvPr/>
        </p:nvPicPr>
        <p:blipFill>
          <a:blip r:embed="rId4" cstate="print"/>
          <a:srcRect/>
          <a:stretch>
            <a:fillRect/>
          </a:stretch>
        </p:blipFill>
        <p:spPr bwMode="auto">
          <a:xfrm>
            <a:off x="7235825" y="6342063"/>
            <a:ext cx="1092200"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bg/>
                                          </p:spTgt>
                                        </p:tgtEl>
                                        <p:attrNameLst>
                                          <p:attrName>style.visibility</p:attrName>
                                        </p:attrNameLst>
                                      </p:cBhvr>
                                      <p:to>
                                        <p:strVal val="visible"/>
                                      </p:to>
                                    </p:set>
                                    <p:anim calcmode="lin" valueType="num">
                                      <p:cBhvr additive="base">
                                        <p:cTn id="13" dur="500" fill="hold"/>
                                        <p:tgtEl>
                                          <p:spTgt spid="604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0" end="0"/>
                                            </p:txEl>
                                          </p:spTgt>
                                        </p:tgtEl>
                                        <p:attrNameLst>
                                          <p:attrName>style.visibility</p:attrName>
                                        </p:attrNameLst>
                                      </p:cBhvr>
                                      <p:to>
                                        <p:strVal val="visible"/>
                                      </p:to>
                                    </p:set>
                                    <p:anim calcmode="lin" valueType="num">
                                      <p:cBhvr additive="base">
                                        <p:cTn id="19"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additive="base">
                                        <p:cTn id="43"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419">
                                            <p:txEl>
                                              <p:pRg st="7" end="7"/>
                                            </p:txEl>
                                          </p:spTgt>
                                        </p:tgtEl>
                                        <p:attrNameLst>
                                          <p:attrName>style.visibility</p:attrName>
                                        </p:attrNameLst>
                                      </p:cBhvr>
                                      <p:to>
                                        <p:strVal val="visible"/>
                                      </p:to>
                                    </p:set>
                                    <p:anim calcmode="lin" valueType="num">
                                      <p:cBhvr additive="base">
                                        <p:cTn id="49" dur="500" fill="hold"/>
                                        <p:tgtEl>
                                          <p:spTgt spid="604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0419">
                                            <p:txEl>
                                              <p:pRg st="8" end="8"/>
                                            </p:txEl>
                                          </p:spTgt>
                                        </p:tgtEl>
                                        <p:attrNameLst>
                                          <p:attrName>style.visibility</p:attrName>
                                        </p:attrNameLst>
                                      </p:cBhvr>
                                      <p:to>
                                        <p:strVal val="visible"/>
                                      </p:to>
                                    </p:set>
                                    <p:anim calcmode="lin" valueType="num">
                                      <p:cBhvr additive="base">
                                        <p:cTn id="55" dur="500" fill="hold"/>
                                        <p:tgtEl>
                                          <p:spTgt spid="604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04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0419">
                                            <p:txEl>
                                              <p:pRg st="10" end="10"/>
                                            </p:txEl>
                                          </p:spTgt>
                                        </p:tgtEl>
                                        <p:attrNameLst>
                                          <p:attrName>style.visibility</p:attrName>
                                        </p:attrNameLst>
                                      </p:cBhvr>
                                      <p:to>
                                        <p:strVal val="visible"/>
                                      </p:to>
                                    </p:set>
                                    <p:anim calcmode="lin" valueType="num">
                                      <p:cBhvr additive="base">
                                        <p:cTn id="61" dur="500" fill="hold"/>
                                        <p:tgtEl>
                                          <p:spTgt spid="6041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04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60419"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1"/>
          <p:cNvSpPr>
            <a:spLocks noGrp="1" noChangeArrowheads="1"/>
          </p:cNvSpPr>
          <p:nvPr>
            <p:ph type="title"/>
          </p:nvPr>
        </p:nvSpPr>
        <p:spPr>
          <a:xfrm>
            <a:off x="0" y="249238"/>
            <a:ext cx="9144000" cy="631825"/>
          </a:xfrm>
          <a:solidFill>
            <a:schemeClr val="accent2">
              <a:lumMod val="75000"/>
            </a:schemeClr>
          </a:solidFill>
        </p:spPr>
        <p:txBody>
          <a:bodyPr rtlCol="0">
            <a:normAutofit/>
          </a:bodyPr>
          <a:lstStyle/>
          <a:p>
            <a:pPr fontAlgn="auto">
              <a:spcAft>
                <a:spcPts val="0"/>
              </a:spcAft>
              <a:defRPr/>
            </a:pPr>
            <a:r>
              <a:rPr lang="el-GR" altLang="el-GR" sz="2800" dirty="0" smtClean="0">
                <a:solidFill>
                  <a:schemeClr val="bg1"/>
                </a:solidFill>
              </a:rPr>
              <a:t>Αρχεία που συμπληρώνονται</a:t>
            </a:r>
          </a:p>
        </p:txBody>
      </p:sp>
      <p:sp>
        <p:nvSpPr>
          <p:cNvPr id="60419" name="Θέση περιεχομένου 2">
            <a:extLst>
              <a:ext uri="{FF2B5EF4-FFF2-40B4-BE49-F238E27FC236}"/>
            </a:extLst>
          </p:cNvPr>
          <p:cNvSpPr>
            <a:spLocks noGrp="1" noChangeArrowheads="1"/>
          </p:cNvSpPr>
          <p:nvPr>
            <p:ph idx="1"/>
          </p:nvPr>
        </p:nvSpPr>
        <p:spPr>
          <a:xfrm>
            <a:off x="300038" y="1030288"/>
            <a:ext cx="8524875" cy="4918075"/>
          </a:xfrm>
          <a:solidFill>
            <a:schemeClr val="tx2">
              <a:lumMod val="20000"/>
              <a:lumOff val="80000"/>
            </a:schemeClr>
          </a:solidFill>
        </p:spPr>
        <p:txBody>
          <a:bodyPr rtlCol="0">
            <a:normAutofit/>
          </a:bodyPr>
          <a:lstStyle/>
          <a:p>
            <a:pPr marL="0" indent="0" fontAlgn="auto">
              <a:spcBef>
                <a:spcPts val="0"/>
              </a:spcBef>
              <a:spcAft>
                <a:spcPts val="0"/>
              </a:spcAft>
              <a:buFont typeface="Arial" pitchFamily="34" charset="0"/>
              <a:buNone/>
              <a:defRPr/>
            </a:pPr>
            <a:r>
              <a:rPr lang="el-GR" sz="2000" dirty="0" smtClean="0">
                <a:solidFill>
                  <a:prstClr val="black"/>
                </a:solidFill>
              </a:rPr>
              <a:t>Η πλήρης Πρόσκληση με όλα τα αρχεία βρίσκονται στο </a:t>
            </a:r>
            <a:r>
              <a:rPr lang="en-US" sz="2000" dirty="0" smtClean="0">
                <a:solidFill>
                  <a:prstClr val="black"/>
                </a:solidFill>
              </a:rPr>
              <a:t>site</a:t>
            </a:r>
            <a:r>
              <a:rPr lang="el-GR" sz="2000" dirty="0" smtClean="0">
                <a:solidFill>
                  <a:prstClr val="black"/>
                </a:solidFill>
              </a:rPr>
              <a:t>:</a:t>
            </a:r>
            <a:r>
              <a:rPr lang="en-US" sz="2000" dirty="0" smtClean="0">
                <a:solidFill>
                  <a:prstClr val="black"/>
                </a:solidFill>
              </a:rPr>
              <a:t> </a:t>
            </a:r>
            <a:r>
              <a:rPr lang="en-US" sz="2000" dirty="0">
                <a:hlinkClick r:id="rId3"/>
              </a:rPr>
              <a:t>http</a:t>
            </a:r>
            <a:r>
              <a:rPr lang="en-US" sz="2000" dirty="0" smtClean="0">
                <a:hlinkClick r:id="rId3"/>
              </a:rPr>
              <a:t>://www.agrotikianaptixi.gr</a:t>
            </a:r>
            <a:r>
              <a:rPr lang="en-US" sz="2000" dirty="0" smtClean="0"/>
              <a:t>  </a:t>
            </a:r>
            <a:r>
              <a:rPr lang="el-GR" sz="2000" dirty="0" smtClean="0"/>
              <a:t>και στο </a:t>
            </a:r>
            <a:r>
              <a:rPr lang="en-US" sz="2000" dirty="0" smtClean="0"/>
              <a:t>site </a:t>
            </a:r>
            <a:r>
              <a:rPr lang="el-GR" sz="2000" dirty="0" smtClean="0"/>
              <a:t>της εταιρείας </a:t>
            </a:r>
            <a:r>
              <a:rPr lang="el-GR" sz="2000" dirty="0" smtClean="0">
                <a:solidFill>
                  <a:prstClr val="black"/>
                </a:solidFill>
              </a:rPr>
              <a:t>στην εξής διεύθυνση</a:t>
            </a:r>
            <a:r>
              <a:rPr lang="el-GR" sz="2000" dirty="0" smtClean="0"/>
              <a:t>:</a:t>
            </a:r>
            <a:r>
              <a:rPr lang="el-GR" sz="2000" dirty="0" smtClean="0">
                <a:solidFill>
                  <a:srgbClr val="C00000"/>
                </a:solidFill>
              </a:rPr>
              <a:t> </a:t>
            </a:r>
            <a:r>
              <a:rPr lang="en-US" sz="2000" dirty="0">
                <a:hlinkClick r:id="rId4"/>
              </a:rPr>
              <a:t>http://www.epirussa.gr/index.php/pro/2019-01-11-07-41-23</a:t>
            </a:r>
            <a:endParaRPr lang="el-GR" sz="2000" dirty="0" smtClean="0">
              <a:solidFill>
                <a:srgbClr val="C00000"/>
              </a:solidFill>
            </a:endParaRPr>
          </a:p>
          <a:p>
            <a:pPr marL="0" indent="0" fontAlgn="auto">
              <a:spcBef>
                <a:spcPts val="0"/>
              </a:spcBef>
              <a:spcAft>
                <a:spcPts val="0"/>
              </a:spcAft>
              <a:buFont typeface="Arial" pitchFamily="34" charset="0"/>
              <a:buNone/>
              <a:defRPr/>
            </a:pPr>
            <a:endParaRPr lang="el-GR" sz="2000" dirty="0" smtClean="0">
              <a:solidFill>
                <a:prstClr val="black"/>
              </a:solidFill>
            </a:endParaRPr>
          </a:p>
          <a:p>
            <a:pPr fontAlgn="auto">
              <a:spcBef>
                <a:spcPts val="0"/>
              </a:spcBef>
              <a:spcAft>
                <a:spcPts val="0"/>
              </a:spcAft>
              <a:buFont typeface="Arial" pitchFamily="34" charset="0"/>
              <a:buChar char="•"/>
              <a:defRPr/>
            </a:pPr>
            <a:r>
              <a:rPr lang="el-GR" sz="2000" dirty="0" smtClean="0">
                <a:solidFill>
                  <a:prstClr val="black"/>
                </a:solidFill>
              </a:rPr>
              <a:t>Αρχεία που συμπληρώνω:</a:t>
            </a:r>
          </a:p>
          <a:p>
            <a:pPr marL="0" indent="0" fontAlgn="auto">
              <a:spcBef>
                <a:spcPts val="0"/>
              </a:spcBef>
              <a:spcAft>
                <a:spcPts val="0"/>
              </a:spcAft>
              <a:buFont typeface="Arial" pitchFamily="34" charset="0"/>
              <a:buNone/>
              <a:defRPr/>
            </a:pPr>
            <a:r>
              <a:rPr lang="el-GR" sz="2000" dirty="0" smtClean="0">
                <a:solidFill>
                  <a:prstClr val="black"/>
                </a:solidFill>
              </a:rPr>
              <a:t>I.	</a:t>
            </a:r>
            <a:r>
              <a:rPr lang="en-US" sz="2000" dirty="0">
                <a:hlinkClick r:id="rId5"/>
              </a:rPr>
              <a:t>I_1: </a:t>
            </a:r>
            <a:r>
              <a:rPr lang="el-GR" sz="2000" dirty="0">
                <a:hlinkClick r:id="rId5"/>
              </a:rPr>
              <a:t>Αίτηση Στήριξης</a:t>
            </a:r>
            <a:endParaRPr lang="el-GR" sz="2000" dirty="0" smtClean="0">
              <a:solidFill>
                <a:prstClr val="black"/>
              </a:solidFill>
            </a:endParaRPr>
          </a:p>
          <a:p>
            <a:pPr marL="0" indent="0" fontAlgn="auto">
              <a:spcBef>
                <a:spcPts val="0"/>
              </a:spcBef>
              <a:spcAft>
                <a:spcPts val="0"/>
              </a:spcAft>
              <a:buFont typeface="Arial" pitchFamily="34" charset="0"/>
              <a:buNone/>
              <a:defRPr/>
            </a:pPr>
            <a:r>
              <a:rPr lang="el-GR" sz="2000" dirty="0" smtClean="0">
                <a:solidFill>
                  <a:prstClr val="black"/>
                </a:solidFill>
              </a:rPr>
              <a:t>II.	</a:t>
            </a:r>
            <a:r>
              <a:rPr lang="el-GR" sz="2000" dirty="0">
                <a:hlinkClick r:id="rId6"/>
              </a:rPr>
              <a:t>Ι_2: Αίτηση στήριξης Συμπληρωματικά Στοιχεία</a:t>
            </a:r>
            <a:endParaRPr lang="el-GR" sz="2000" dirty="0" smtClean="0">
              <a:solidFill>
                <a:prstClr val="black"/>
              </a:solidFill>
            </a:endParaRPr>
          </a:p>
          <a:p>
            <a:pPr marL="0" indent="0" fontAlgn="auto">
              <a:spcBef>
                <a:spcPts val="0"/>
              </a:spcBef>
              <a:spcAft>
                <a:spcPts val="0"/>
              </a:spcAft>
              <a:buFont typeface="Arial" pitchFamily="34" charset="0"/>
              <a:buNone/>
              <a:defRPr/>
            </a:pPr>
            <a:r>
              <a:rPr lang="el-GR" sz="2000" dirty="0" smtClean="0">
                <a:solidFill>
                  <a:prstClr val="black"/>
                </a:solidFill>
              </a:rPr>
              <a:t>III.	</a:t>
            </a:r>
            <a:r>
              <a:rPr lang="el-GR" sz="2000" dirty="0">
                <a:hlinkClick r:id="rId7"/>
              </a:rPr>
              <a:t>Ι_7: Υπεύθυνη Δήλωση </a:t>
            </a:r>
            <a:r>
              <a:rPr lang="el-GR" sz="2000" dirty="0" err="1">
                <a:hlinkClick r:id="rId7"/>
              </a:rPr>
              <a:t>de</a:t>
            </a:r>
            <a:r>
              <a:rPr lang="el-GR" sz="2000" dirty="0">
                <a:hlinkClick r:id="rId7"/>
              </a:rPr>
              <a:t> </a:t>
            </a:r>
            <a:r>
              <a:rPr lang="el-GR" sz="2000" dirty="0" err="1">
                <a:hlinkClick r:id="rId7"/>
              </a:rPr>
              <a:t>minimis</a:t>
            </a:r>
            <a:r>
              <a:rPr lang="el-GR" sz="2000" dirty="0" smtClean="0">
                <a:solidFill>
                  <a:prstClr val="black"/>
                </a:solidFill>
              </a:rPr>
              <a:t>· (κατά περίπτωση)</a:t>
            </a:r>
          </a:p>
          <a:p>
            <a:pPr marL="0" indent="0" fontAlgn="auto">
              <a:spcBef>
                <a:spcPts val="0"/>
              </a:spcBef>
              <a:spcAft>
                <a:spcPts val="0"/>
              </a:spcAft>
              <a:buFont typeface="Arial" pitchFamily="34" charset="0"/>
              <a:buNone/>
              <a:defRPr/>
            </a:pPr>
            <a:r>
              <a:rPr lang="el-GR" sz="2000" dirty="0" smtClean="0">
                <a:solidFill>
                  <a:prstClr val="black"/>
                </a:solidFill>
              </a:rPr>
              <a:t>IV.	</a:t>
            </a:r>
            <a:r>
              <a:rPr lang="el-GR" sz="2000" dirty="0">
                <a:hlinkClick r:id="rId8"/>
              </a:rPr>
              <a:t>Ι_8: Μελέτη Βιωσιμότητας</a:t>
            </a:r>
            <a:r>
              <a:rPr lang="el-GR" sz="2000" dirty="0" smtClean="0">
                <a:solidFill>
                  <a:prstClr val="black"/>
                </a:solidFill>
              </a:rPr>
              <a:t>· </a:t>
            </a:r>
          </a:p>
          <a:p>
            <a:pPr marL="400050" indent="-400050" fontAlgn="auto">
              <a:spcBef>
                <a:spcPts val="0"/>
              </a:spcBef>
              <a:spcAft>
                <a:spcPts val="0"/>
              </a:spcAft>
              <a:buFontTx/>
              <a:buAutoNum type="romanUcPeriod" startAt="5"/>
              <a:defRPr/>
            </a:pPr>
            <a:r>
              <a:rPr lang="el-GR" sz="2000" dirty="0" smtClean="0">
                <a:solidFill>
                  <a:prstClr val="black"/>
                </a:solidFill>
              </a:rPr>
              <a:t>         </a:t>
            </a:r>
            <a:r>
              <a:rPr lang="el-GR" sz="2000" dirty="0" smtClean="0">
                <a:hlinkClick r:id="rId9"/>
              </a:rPr>
              <a:t>Ι_9</a:t>
            </a:r>
            <a:r>
              <a:rPr lang="el-GR" sz="2000" dirty="0">
                <a:hlinkClick r:id="rId9"/>
              </a:rPr>
              <a:t>: Υπεύθυνη Δήλωση </a:t>
            </a:r>
            <a:r>
              <a:rPr lang="el-GR" sz="2000" dirty="0" smtClean="0">
                <a:hlinkClick r:id="rId9"/>
              </a:rPr>
              <a:t>Δικαιούχου</a:t>
            </a:r>
            <a:r>
              <a:rPr lang="el-GR" sz="2000" dirty="0" smtClean="0"/>
              <a:t> </a:t>
            </a:r>
            <a:r>
              <a:rPr lang="el-GR" sz="2000" dirty="0">
                <a:solidFill>
                  <a:prstClr val="black"/>
                </a:solidFill>
              </a:rPr>
              <a:t>(κατά περίπτωση</a:t>
            </a:r>
            <a:r>
              <a:rPr lang="el-GR" sz="2000" dirty="0" smtClean="0">
                <a:solidFill>
                  <a:prstClr val="black"/>
                </a:solidFill>
              </a:rPr>
              <a:t>)</a:t>
            </a:r>
            <a:endParaRPr lang="el-GR" sz="1600" dirty="0"/>
          </a:p>
          <a:p>
            <a:pPr marL="400050" indent="-400050" fontAlgn="auto">
              <a:spcBef>
                <a:spcPts val="0"/>
              </a:spcBef>
              <a:spcAft>
                <a:spcPts val="0"/>
              </a:spcAft>
              <a:buFontTx/>
              <a:buAutoNum type="romanUcPeriod" startAt="5"/>
              <a:defRPr/>
            </a:pPr>
            <a:r>
              <a:rPr lang="el-GR" sz="2000" dirty="0">
                <a:solidFill>
                  <a:prstClr val="black"/>
                </a:solidFill>
                <a:hlinkClick r:id="rId10"/>
              </a:rPr>
              <a:t>Ι_12: Αναλυτικός Προϋπολογισμός Εργασιών</a:t>
            </a:r>
            <a:endParaRPr lang="el-GR" sz="2000" dirty="0">
              <a:solidFill>
                <a:prstClr val="black"/>
              </a:solidFill>
            </a:endParaRPr>
          </a:p>
          <a:p>
            <a:pPr marL="0" indent="0" fontAlgn="auto">
              <a:spcBef>
                <a:spcPts val="0"/>
              </a:spcBef>
              <a:spcAft>
                <a:spcPts val="0"/>
              </a:spcAft>
              <a:buFont typeface="Arial" pitchFamily="34" charset="0"/>
              <a:buNone/>
              <a:defRPr/>
            </a:pPr>
            <a:endParaRPr lang="el-GR" sz="800" b="1" dirty="0" smtClean="0"/>
          </a:p>
          <a:p>
            <a:pPr marL="0" indent="0" fontAlgn="auto">
              <a:spcBef>
                <a:spcPts val="0"/>
              </a:spcBef>
              <a:spcAft>
                <a:spcPts val="0"/>
              </a:spcAft>
              <a:buFont typeface="Arial" pitchFamily="34" charset="0"/>
              <a:buNone/>
              <a:defRPr/>
            </a:pPr>
            <a:endParaRPr lang="el-GR" sz="800" b="1" dirty="0" smtClean="0"/>
          </a:p>
          <a:p>
            <a:pPr marL="0" indent="0" fontAlgn="auto">
              <a:spcBef>
                <a:spcPts val="0"/>
              </a:spcBef>
              <a:spcAft>
                <a:spcPts val="0"/>
              </a:spcAft>
              <a:buFont typeface="Arial" pitchFamily="34" charset="0"/>
              <a:buNone/>
              <a:defRPr/>
            </a:pPr>
            <a:endParaRPr lang="el-GR" sz="800" b="1" dirty="0"/>
          </a:p>
          <a:p>
            <a:pPr marL="0" indent="0" fontAlgn="auto">
              <a:spcBef>
                <a:spcPts val="0"/>
              </a:spcBef>
              <a:spcAft>
                <a:spcPts val="0"/>
              </a:spcAft>
              <a:buFont typeface="Arial" pitchFamily="34" charset="0"/>
              <a:buNone/>
              <a:defRPr/>
            </a:pPr>
            <a:r>
              <a:rPr lang="el-GR" sz="2000" dirty="0"/>
              <a:t>•    Είσοδος </a:t>
            </a:r>
            <a:r>
              <a:rPr lang="el-GR" sz="2000" dirty="0" smtClean="0"/>
              <a:t>στο ΠΣΚΕ:</a:t>
            </a:r>
            <a:r>
              <a:rPr lang="el-GR" sz="2000" dirty="0"/>
              <a:t> </a:t>
            </a:r>
            <a:endParaRPr lang="el-GR" sz="2000" dirty="0" smtClean="0"/>
          </a:p>
          <a:p>
            <a:pPr marL="0" indent="0" fontAlgn="auto">
              <a:spcBef>
                <a:spcPts val="0"/>
              </a:spcBef>
              <a:spcAft>
                <a:spcPts val="0"/>
              </a:spcAft>
              <a:buFont typeface="Arial" pitchFamily="34" charset="0"/>
              <a:buNone/>
              <a:defRPr/>
            </a:pPr>
            <a:r>
              <a:rPr lang="el-GR" sz="2000" dirty="0" smtClean="0">
                <a:hlinkClick r:id="rId11"/>
              </a:rPr>
              <a:t>https</a:t>
            </a:r>
            <a:r>
              <a:rPr lang="el-GR" sz="2000" dirty="0">
                <a:hlinkClick r:id="rId11"/>
              </a:rPr>
              <a:t>://www.ependyseis.gr/mis/(S(e00qp445anxgorra4wknc055))/System/Login.aspx?ReturnUrl=%2fmis%2fdefault.aspx</a:t>
            </a:r>
            <a:endParaRPr lang="el-GR" sz="2000" b="1" dirty="0"/>
          </a:p>
        </p:txBody>
      </p:sp>
      <p:pic>
        <p:nvPicPr>
          <p:cNvPr id="97283" name="Εικόνα 1"/>
          <p:cNvPicPr>
            <a:picLocks noChangeAspect="1" noChangeArrowheads="1"/>
          </p:cNvPicPr>
          <p:nvPr/>
        </p:nvPicPr>
        <p:blipFill>
          <a:blip r:embed="rId12" cstate="print"/>
          <a:srcRect/>
          <a:stretch>
            <a:fillRect/>
          </a:stretch>
        </p:blipFill>
        <p:spPr bwMode="auto">
          <a:xfrm>
            <a:off x="1331913" y="6345238"/>
            <a:ext cx="5035550" cy="500062"/>
          </a:xfrm>
          <a:prstGeom prst="rect">
            <a:avLst/>
          </a:prstGeom>
          <a:noFill/>
          <a:ln w="9525">
            <a:noFill/>
            <a:miter lim="800000"/>
            <a:headEnd/>
            <a:tailEnd/>
          </a:ln>
        </p:spPr>
      </p:pic>
      <p:pic>
        <p:nvPicPr>
          <p:cNvPr id="97284" name="Εικόνα 3" descr="Εικόνα3.png"/>
          <p:cNvPicPr>
            <a:picLocks noChangeAspect="1" noChangeArrowheads="1"/>
          </p:cNvPicPr>
          <p:nvPr/>
        </p:nvPicPr>
        <p:blipFill>
          <a:blip r:embed="rId13" cstate="print"/>
          <a:srcRect/>
          <a:stretch>
            <a:fillRect/>
          </a:stretch>
        </p:blipFill>
        <p:spPr bwMode="auto">
          <a:xfrm>
            <a:off x="7235825" y="6342063"/>
            <a:ext cx="1092200"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bg/>
                                          </p:spTgt>
                                        </p:tgtEl>
                                        <p:attrNameLst>
                                          <p:attrName>style.visibility</p:attrName>
                                        </p:attrNameLst>
                                      </p:cBhvr>
                                      <p:to>
                                        <p:strVal val="visible"/>
                                      </p:to>
                                    </p:set>
                                    <p:anim calcmode="lin" valueType="num">
                                      <p:cBhvr additive="base">
                                        <p:cTn id="13" dur="500" fill="hold"/>
                                        <p:tgtEl>
                                          <p:spTgt spid="604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0" end="0"/>
                                            </p:txEl>
                                          </p:spTgt>
                                        </p:tgtEl>
                                        <p:attrNameLst>
                                          <p:attrName>style.visibility</p:attrName>
                                        </p:attrNameLst>
                                      </p:cBhvr>
                                      <p:to>
                                        <p:strVal val="visible"/>
                                      </p:to>
                                    </p:set>
                                    <p:anim calcmode="lin" valueType="num">
                                      <p:cBhvr additive="base">
                                        <p:cTn id="19"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2" end="2"/>
                                            </p:txEl>
                                          </p:spTgt>
                                        </p:tgtEl>
                                        <p:attrNameLst>
                                          <p:attrName>style.visibility</p:attrName>
                                        </p:attrNameLst>
                                      </p:cBhvr>
                                      <p:to>
                                        <p:strVal val="visible"/>
                                      </p:to>
                                    </p:set>
                                    <p:anim calcmode="lin" valueType="num">
                                      <p:cBhvr additive="base">
                                        <p:cTn id="25"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3" end="3"/>
                                            </p:txEl>
                                          </p:spTgt>
                                        </p:tgtEl>
                                        <p:attrNameLst>
                                          <p:attrName>style.visibility</p:attrName>
                                        </p:attrNameLst>
                                      </p:cBhvr>
                                      <p:to>
                                        <p:strVal val="visible"/>
                                      </p:to>
                                    </p:set>
                                    <p:anim calcmode="lin" valueType="num">
                                      <p:cBhvr additive="base">
                                        <p:cTn id="31"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4" end="4"/>
                                            </p:txEl>
                                          </p:spTgt>
                                        </p:tgtEl>
                                        <p:attrNameLst>
                                          <p:attrName>style.visibility</p:attrName>
                                        </p:attrNameLst>
                                      </p:cBhvr>
                                      <p:to>
                                        <p:strVal val="visible"/>
                                      </p:to>
                                    </p:set>
                                    <p:anim calcmode="lin" valueType="num">
                                      <p:cBhvr additive="base">
                                        <p:cTn id="37"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19">
                                            <p:txEl>
                                              <p:pRg st="5" end="5"/>
                                            </p:txEl>
                                          </p:spTgt>
                                        </p:tgtEl>
                                        <p:attrNameLst>
                                          <p:attrName>style.visibility</p:attrName>
                                        </p:attrNameLst>
                                      </p:cBhvr>
                                      <p:to>
                                        <p:strVal val="visible"/>
                                      </p:to>
                                    </p:set>
                                    <p:anim calcmode="lin" valueType="num">
                                      <p:cBhvr additive="base">
                                        <p:cTn id="43"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419">
                                            <p:txEl>
                                              <p:pRg st="6" end="6"/>
                                            </p:txEl>
                                          </p:spTgt>
                                        </p:tgtEl>
                                        <p:attrNameLst>
                                          <p:attrName>style.visibility</p:attrName>
                                        </p:attrNameLst>
                                      </p:cBhvr>
                                      <p:to>
                                        <p:strVal val="visible"/>
                                      </p:to>
                                    </p:set>
                                    <p:anim calcmode="lin" valueType="num">
                                      <p:cBhvr additive="base">
                                        <p:cTn id="49"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0419">
                                            <p:txEl>
                                              <p:pRg st="7" end="7"/>
                                            </p:txEl>
                                          </p:spTgt>
                                        </p:tgtEl>
                                        <p:attrNameLst>
                                          <p:attrName>style.visibility</p:attrName>
                                        </p:attrNameLst>
                                      </p:cBhvr>
                                      <p:to>
                                        <p:strVal val="visible"/>
                                      </p:to>
                                    </p:set>
                                    <p:anim calcmode="lin" valueType="num">
                                      <p:cBhvr additive="base">
                                        <p:cTn id="55" dur="500" fill="hold"/>
                                        <p:tgtEl>
                                          <p:spTgt spid="6041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04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0419">
                                            <p:txEl>
                                              <p:pRg st="8" end="8"/>
                                            </p:txEl>
                                          </p:spTgt>
                                        </p:tgtEl>
                                        <p:attrNameLst>
                                          <p:attrName>style.visibility</p:attrName>
                                        </p:attrNameLst>
                                      </p:cBhvr>
                                      <p:to>
                                        <p:strVal val="visible"/>
                                      </p:to>
                                    </p:set>
                                    <p:anim calcmode="lin" valueType="num">
                                      <p:cBhvr additive="base">
                                        <p:cTn id="61" dur="500" fill="hold"/>
                                        <p:tgtEl>
                                          <p:spTgt spid="6041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04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0419">
                                            <p:txEl>
                                              <p:pRg st="12" end="12"/>
                                            </p:txEl>
                                          </p:spTgt>
                                        </p:tgtEl>
                                        <p:attrNameLst>
                                          <p:attrName>style.visibility</p:attrName>
                                        </p:attrNameLst>
                                      </p:cBhvr>
                                      <p:to>
                                        <p:strVal val="visible"/>
                                      </p:to>
                                    </p:set>
                                    <p:anim calcmode="lin" valueType="num">
                                      <p:cBhvr additive="base">
                                        <p:cTn id="67" dur="500" fill="hold"/>
                                        <p:tgtEl>
                                          <p:spTgt spid="60419">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041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0419">
                                            <p:txEl>
                                              <p:pRg st="13" end="13"/>
                                            </p:txEl>
                                          </p:spTgt>
                                        </p:tgtEl>
                                        <p:attrNameLst>
                                          <p:attrName>style.visibility</p:attrName>
                                        </p:attrNameLst>
                                      </p:cBhvr>
                                      <p:to>
                                        <p:strVal val="visible"/>
                                      </p:to>
                                    </p:set>
                                    <p:anim calcmode="lin" valueType="num">
                                      <p:cBhvr additive="base">
                                        <p:cTn id="73" dur="500" fill="hold"/>
                                        <p:tgtEl>
                                          <p:spTgt spid="60419">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04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6041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7825" y="333375"/>
            <a:ext cx="8388350" cy="792163"/>
          </a:xfrm>
          <a:solidFill>
            <a:schemeClr val="accent2">
              <a:lumMod val="40000"/>
              <a:lumOff val="60000"/>
            </a:schemeClr>
          </a:solidFill>
        </p:spPr>
        <p:txBody>
          <a:bodyPr rtlCol="0">
            <a:noAutofit/>
          </a:bodyPr>
          <a:lstStyle/>
          <a:p>
            <a:pPr fontAlgn="auto">
              <a:spcAft>
                <a:spcPts val="0"/>
              </a:spcAft>
              <a:defRPr/>
            </a:pPr>
            <a:r>
              <a:rPr lang="el-GR" sz="2800" b="1" dirty="0" smtClean="0"/>
              <a:t>ΙΔΙΩΤΙΚΟΥ ΧΑΡΑΚΤΗΡΑ ΠΑΡΕΜΒΑΣΕΙΣ (ΔΡΑΣΕΙΣ) </a:t>
            </a:r>
            <a:br>
              <a:rPr lang="el-GR" sz="2800" b="1" dirty="0" smtClean="0"/>
            </a:br>
            <a:r>
              <a:rPr lang="el-GR" sz="2800" b="1" dirty="0" smtClean="0"/>
              <a:t>ΤΟΥ ΥΠΟ-ΜΕΤΡΟΥ 19.2</a:t>
            </a:r>
            <a:endParaRPr lang="el-GR" sz="2800" dirty="0"/>
          </a:p>
        </p:txBody>
      </p:sp>
      <p:graphicFrame>
        <p:nvGraphicFramePr>
          <p:cNvPr id="7" name="6 - Θέση περιεχομένου"/>
          <p:cNvGraphicFramePr>
            <a:graphicFrameLocks noGrp="1"/>
          </p:cNvGraphicFramePr>
          <p:nvPr>
            <p:ph idx="1"/>
          </p:nvPr>
        </p:nvGraphicFramePr>
        <p:xfrm>
          <a:off x="457200" y="1988839"/>
          <a:ext cx="8388000" cy="3507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7" name="Εικόνα 4"/>
          <p:cNvPicPr>
            <a:picLocks noChangeAspect="1"/>
          </p:cNvPicPr>
          <p:nvPr/>
        </p:nvPicPr>
        <p:blipFill>
          <a:blip r:embed="rId7" cstate="print"/>
          <a:srcRect/>
          <a:stretch>
            <a:fillRect/>
          </a:stretch>
        </p:blipFill>
        <p:spPr bwMode="auto">
          <a:xfrm>
            <a:off x="611188" y="6237288"/>
            <a:ext cx="6769100" cy="584200"/>
          </a:xfrm>
          <a:prstGeom prst="rect">
            <a:avLst/>
          </a:prstGeom>
          <a:noFill/>
          <a:ln w="9525">
            <a:noFill/>
            <a:miter lim="800000"/>
            <a:headEnd/>
            <a:tailEnd/>
          </a:ln>
        </p:spPr>
      </p:pic>
      <p:pic>
        <p:nvPicPr>
          <p:cNvPr id="21508" name="Εικόνα 3" descr="Εικόνα3.png"/>
          <p:cNvPicPr>
            <a:picLocks noChangeAspect="1" noChangeArrowheads="1"/>
          </p:cNvPicPr>
          <p:nvPr/>
        </p:nvPicPr>
        <p:blipFill>
          <a:blip r:embed="rId8"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9933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pic>
        <p:nvPicPr>
          <p:cNvPr id="99331"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sp>
        <p:nvSpPr>
          <p:cNvPr id="12" name="TextBox 11"/>
          <p:cNvSpPr txBox="1"/>
          <p:nvPr/>
        </p:nvSpPr>
        <p:spPr>
          <a:xfrm>
            <a:off x="319088" y="5122863"/>
            <a:ext cx="8202612" cy="585787"/>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el-GR" sz="2800" b="1" dirty="0">
                <a:solidFill>
                  <a:schemeClr val="accent5">
                    <a:lumMod val="50000"/>
                  </a:schemeClr>
                </a:solidFill>
                <a:latin typeface="+mn-lt"/>
                <a:cs typeface="+mn-cs"/>
              </a:rPr>
              <a:t>ΕΥΧΑΡΙΣΤΟΥΜΕ ΠΟΛΥ ΓΙΑ ΤΗΝ </a:t>
            </a:r>
            <a:r>
              <a:rPr lang="el-GR" sz="3200" b="1" dirty="0">
                <a:solidFill>
                  <a:schemeClr val="accent5">
                    <a:lumMod val="50000"/>
                  </a:schemeClr>
                </a:solidFill>
                <a:latin typeface="+mn-lt"/>
                <a:cs typeface="+mn-cs"/>
              </a:rPr>
              <a:t>ΠΡΟΣΟΧΗ</a:t>
            </a:r>
            <a:r>
              <a:rPr lang="el-GR" sz="2800" b="1" dirty="0">
                <a:solidFill>
                  <a:schemeClr val="accent5">
                    <a:lumMod val="50000"/>
                  </a:schemeClr>
                </a:solidFill>
                <a:latin typeface="+mn-lt"/>
                <a:cs typeface="+mn-cs"/>
              </a:rPr>
              <a:t> ΣΑΣ!</a:t>
            </a:r>
          </a:p>
        </p:txBody>
      </p:sp>
      <p:pic>
        <p:nvPicPr>
          <p:cNvPr id="13" name="Εικόνα 12"/>
          <p:cNvPicPr>
            <a:picLocks noChangeAspect="1"/>
          </p:cNvPicPr>
          <p:nvPr/>
        </p:nvPicPr>
        <p:blipFill>
          <a:blip r:embed="rId3" cstate="print"/>
          <a:srcRect t="18379" r="1228"/>
          <a:stretch>
            <a:fillRect/>
          </a:stretch>
        </p:blipFill>
        <p:spPr bwMode="auto">
          <a:xfrm>
            <a:off x="673100" y="236538"/>
            <a:ext cx="7999413" cy="4957762"/>
          </a:xfrm>
          <a:prstGeom prst="rect">
            <a:avLst/>
          </a:prstGeom>
          <a:noFill/>
          <a:ln w="9525">
            <a:noFill/>
            <a:miter lim="800000"/>
            <a:headEnd/>
            <a:tailEnd/>
          </a:ln>
        </p:spPr>
      </p:pic>
      <p:pic>
        <p:nvPicPr>
          <p:cNvPr id="99334" name="Εικόνα 3" descr="Εικόνα3.png"/>
          <p:cNvPicPr>
            <a:picLocks noChangeAspect="1" noChangeArrowheads="1"/>
          </p:cNvPicPr>
          <p:nvPr/>
        </p:nvPicPr>
        <p:blipFill>
          <a:blip r:embed="rId4" cstate="print"/>
          <a:srcRect/>
          <a:stretch>
            <a:fillRect/>
          </a:stretch>
        </p:blipFill>
        <p:spPr bwMode="auto">
          <a:xfrm>
            <a:off x="7121525" y="6300788"/>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201613" y="5418138"/>
            <a:ext cx="9048750" cy="1354137"/>
          </a:xfrm>
        </p:spPr>
        <p:txBody>
          <a:bodyPr/>
          <a:lstStyle/>
          <a:p>
            <a:pPr algn="l"/>
            <a:r>
              <a:rPr lang="el-GR" sz="1400" b="1" smtClean="0"/>
              <a:t/>
            </a:r>
            <a:br>
              <a:rPr lang="el-GR" sz="1400" b="1" smtClean="0"/>
            </a:br>
            <a:endParaRPr lang="el-GR" sz="1400" smtClean="0"/>
          </a:p>
        </p:txBody>
      </p:sp>
      <p:sp>
        <p:nvSpPr>
          <p:cNvPr id="100354"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pic>
        <p:nvPicPr>
          <p:cNvPr id="100355" name="Εικόνα 9"/>
          <p:cNvPicPr>
            <a:picLocks noChangeAspect="1"/>
          </p:cNvPicPr>
          <p:nvPr/>
        </p:nvPicPr>
        <p:blipFill>
          <a:blip r:embed="rId2" cstate="print"/>
          <a:srcRect/>
          <a:stretch>
            <a:fillRect/>
          </a:stretch>
        </p:blipFill>
        <p:spPr bwMode="auto">
          <a:xfrm>
            <a:off x="800100" y="6211888"/>
            <a:ext cx="6132513" cy="609600"/>
          </a:xfrm>
          <a:prstGeom prst="rect">
            <a:avLst/>
          </a:prstGeom>
          <a:noFill/>
          <a:ln w="9525">
            <a:noFill/>
            <a:miter lim="800000"/>
            <a:headEnd/>
            <a:tailEnd/>
          </a:ln>
        </p:spPr>
      </p:pic>
      <p:sp>
        <p:nvSpPr>
          <p:cNvPr id="9" name="TextBox 8"/>
          <p:cNvSpPr txBox="1"/>
          <p:nvPr/>
        </p:nvSpPr>
        <p:spPr>
          <a:xfrm>
            <a:off x="971600" y="1052736"/>
            <a:ext cx="7060636" cy="3046988"/>
          </a:xfrm>
          <a:prstGeom prst="rect">
            <a:avLst/>
          </a:prstGeom>
          <a:solidFill>
            <a:schemeClr val="accent3">
              <a:lumMod val="60000"/>
              <a:lumOff val="40000"/>
              <a:alpha val="70000"/>
            </a:schemeClr>
          </a:solidFill>
          <a:effectLst>
            <a:softEdge rad="63500"/>
          </a:effectLst>
        </p:spPr>
        <p:txBody>
          <a:bodyPr>
            <a:spAutoFit/>
          </a:bodyPr>
          <a:lstStyle/>
          <a:p>
            <a:pPr algn="ctr"/>
            <a:r>
              <a:rPr lang="el-GR" sz="2400">
                <a:solidFill>
                  <a:srgbClr val="0070C0"/>
                </a:solidFill>
                <a:latin typeface="Tahoma" pitchFamily="34" charset="0"/>
                <a:cs typeface="Tahoma" pitchFamily="34" charset="0"/>
              </a:rPr>
              <a:t>Θα σας παρακαλούσαμε </a:t>
            </a:r>
          </a:p>
          <a:p>
            <a:pPr algn="ctr"/>
            <a:r>
              <a:rPr lang="el-GR" sz="2400">
                <a:solidFill>
                  <a:srgbClr val="0070C0"/>
                </a:solidFill>
                <a:latin typeface="Tahoma" pitchFamily="34" charset="0"/>
                <a:cs typeface="Tahoma" pitchFamily="34" charset="0"/>
              </a:rPr>
              <a:t>πιθανές Ερωτήσεις </a:t>
            </a:r>
          </a:p>
          <a:p>
            <a:pPr algn="ctr"/>
            <a:r>
              <a:rPr lang="el-GR" sz="2400">
                <a:solidFill>
                  <a:srgbClr val="0070C0"/>
                </a:solidFill>
                <a:latin typeface="Tahoma" pitchFamily="34" charset="0"/>
                <a:cs typeface="Tahoma" pitchFamily="34" charset="0"/>
              </a:rPr>
              <a:t>να συγκεντρωθούν και να </a:t>
            </a:r>
            <a:r>
              <a:rPr lang="el-GR" sz="2400" u="sng">
                <a:solidFill>
                  <a:srgbClr val="0070C0"/>
                </a:solidFill>
                <a:latin typeface="Tahoma" pitchFamily="34" charset="0"/>
                <a:cs typeface="Tahoma" pitchFamily="34" charset="0"/>
              </a:rPr>
              <a:t>αποσταλούν</a:t>
            </a:r>
            <a:r>
              <a:rPr lang="el-GR" sz="2400">
                <a:solidFill>
                  <a:srgbClr val="0070C0"/>
                </a:solidFill>
                <a:latin typeface="Tahoma" pitchFamily="34" charset="0"/>
                <a:cs typeface="Tahoma" pitchFamily="34" charset="0"/>
              </a:rPr>
              <a:t> στο </a:t>
            </a:r>
            <a:r>
              <a:rPr lang="en-US" sz="2400">
                <a:solidFill>
                  <a:srgbClr val="0070C0"/>
                </a:solidFill>
                <a:latin typeface="Tahoma" pitchFamily="34" charset="0"/>
                <a:cs typeface="Tahoma" pitchFamily="34" charset="0"/>
              </a:rPr>
              <a:t>email </a:t>
            </a:r>
            <a:r>
              <a:rPr lang="el-GR" sz="2400">
                <a:solidFill>
                  <a:srgbClr val="0070C0"/>
                </a:solidFill>
                <a:latin typeface="Tahoma" pitchFamily="34" charset="0"/>
                <a:cs typeface="Tahoma" pitchFamily="34" charset="0"/>
              </a:rPr>
              <a:t>της Εταιρείας</a:t>
            </a:r>
          </a:p>
          <a:p>
            <a:pPr algn="ctr"/>
            <a:endParaRPr lang="el-GR" sz="2400">
              <a:solidFill>
                <a:srgbClr val="0070C0"/>
              </a:solidFill>
              <a:latin typeface="Calibri" pitchFamily="34" charset="0"/>
            </a:endParaRPr>
          </a:p>
          <a:p>
            <a:pPr algn="ctr"/>
            <a:r>
              <a:rPr lang="en-US" sz="2400" i="1">
                <a:solidFill>
                  <a:srgbClr val="0070C0"/>
                </a:solidFill>
                <a:latin typeface="Calibri" pitchFamily="34" charset="0"/>
              </a:rPr>
              <a:t>e-mail: </a:t>
            </a:r>
            <a:r>
              <a:rPr lang="en-US" sz="2400" u="sng">
                <a:solidFill>
                  <a:srgbClr val="FF0000"/>
                </a:solidFill>
                <a:latin typeface="Calibri" pitchFamily="34" charset="0"/>
                <a:hlinkClick r:id="rId3"/>
              </a:rPr>
              <a:t>epirus@epirussa.gr</a:t>
            </a:r>
            <a:r>
              <a:rPr lang="en-US" sz="2400">
                <a:solidFill>
                  <a:srgbClr val="0070C0"/>
                </a:solidFill>
                <a:latin typeface="Calibri" pitchFamily="34" charset="0"/>
              </a:rPr>
              <a:t> </a:t>
            </a:r>
          </a:p>
          <a:p>
            <a:pPr algn="ctr"/>
            <a:r>
              <a:rPr lang="en-US" sz="2400">
                <a:solidFill>
                  <a:srgbClr val="0070C0"/>
                </a:solidFill>
                <a:latin typeface="Calibri" pitchFamily="34" charset="0"/>
              </a:rPr>
              <a:t>              </a:t>
            </a:r>
            <a:r>
              <a:rPr lang="en-US" sz="2400" u="sng">
                <a:solidFill>
                  <a:srgbClr val="FF0000"/>
                </a:solidFill>
                <a:latin typeface="Calibri" pitchFamily="34" charset="0"/>
              </a:rPr>
              <a:t>mokos@epirussa.gr</a:t>
            </a:r>
            <a:endParaRPr lang="el-GR" sz="2400" u="sng">
              <a:solidFill>
                <a:srgbClr val="FF0000"/>
              </a:solidFill>
              <a:latin typeface="Calibri" pitchFamily="34" charset="0"/>
            </a:endParaRPr>
          </a:p>
          <a:p>
            <a:pPr algn="ctr"/>
            <a:r>
              <a:rPr lang="en-US" sz="2400" i="1">
                <a:solidFill>
                  <a:srgbClr val="0070C0"/>
                </a:solidFill>
                <a:latin typeface="Calibri" pitchFamily="34" charset="0"/>
              </a:rPr>
              <a:t>web:</a:t>
            </a:r>
            <a:r>
              <a:rPr lang="en-US" sz="2400">
                <a:solidFill>
                  <a:srgbClr val="0070C0"/>
                </a:solidFill>
                <a:latin typeface="Calibri" pitchFamily="34" charset="0"/>
              </a:rPr>
              <a:t> </a:t>
            </a:r>
            <a:r>
              <a:rPr lang="en-US" sz="2400" u="sng">
                <a:solidFill>
                  <a:srgbClr val="0070C0"/>
                </a:solidFill>
                <a:latin typeface="Calibri" pitchFamily="34" charset="0"/>
                <a:hlinkClick r:id="rId4"/>
              </a:rPr>
              <a:t>www.epirussa.gr</a:t>
            </a:r>
            <a:r>
              <a:rPr lang="en-US" sz="2400">
                <a:solidFill>
                  <a:srgbClr val="0070C0"/>
                </a:solidFill>
                <a:latin typeface="Calibri" pitchFamily="34" charset="0"/>
              </a:rPr>
              <a:t> </a:t>
            </a:r>
            <a:endParaRPr lang="el-GR" sz="2400">
              <a:solidFill>
                <a:srgbClr val="0070C0"/>
              </a:solidFill>
              <a:latin typeface="Calibri" pitchFamily="34" charset="0"/>
            </a:endParaRPr>
          </a:p>
        </p:txBody>
      </p:sp>
      <p:sp>
        <p:nvSpPr>
          <p:cNvPr id="12" name="TextBox 11"/>
          <p:cNvSpPr txBox="1"/>
          <p:nvPr/>
        </p:nvSpPr>
        <p:spPr>
          <a:xfrm>
            <a:off x="319088" y="5122863"/>
            <a:ext cx="8202612" cy="585787"/>
          </a:xfrm>
          <a:prstGeom prst="rect">
            <a:avLst/>
          </a:prstGeom>
          <a:noFill/>
        </p:spPr>
        <p:txBody>
          <a:bodyPr>
            <a:spAutoFit/>
          </a:bodyPr>
          <a:lstStyle/>
          <a:p>
            <a:pPr algn="ctr" fontAlgn="auto">
              <a:spcBef>
                <a:spcPts val="0"/>
              </a:spcBef>
              <a:spcAft>
                <a:spcPts val="0"/>
              </a:spcAft>
              <a:defRPr/>
            </a:pPr>
            <a:r>
              <a:rPr lang="el-GR" sz="2800" b="1" dirty="0">
                <a:solidFill>
                  <a:schemeClr val="accent5">
                    <a:lumMod val="50000"/>
                  </a:schemeClr>
                </a:solidFill>
                <a:latin typeface="+mn-lt"/>
                <a:cs typeface="+mn-cs"/>
              </a:rPr>
              <a:t>ΕΥΧΑΡΙΣΤΟΥΜΕ ΠΟΛΥ ΓΙΑ ΤΗΝ </a:t>
            </a:r>
            <a:r>
              <a:rPr lang="el-GR" sz="3200" b="1" dirty="0">
                <a:solidFill>
                  <a:schemeClr val="accent5">
                    <a:lumMod val="50000"/>
                  </a:schemeClr>
                </a:solidFill>
                <a:latin typeface="+mn-lt"/>
                <a:cs typeface="+mn-cs"/>
              </a:rPr>
              <a:t>ΠΡΟΣΟΧΗ</a:t>
            </a:r>
            <a:r>
              <a:rPr lang="el-GR" sz="2800" b="1" dirty="0">
                <a:solidFill>
                  <a:schemeClr val="accent5">
                    <a:lumMod val="50000"/>
                  </a:schemeClr>
                </a:solidFill>
                <a:latin typeface="+mn-lt"/>
                <a:cs typeface="+mn-cs"/>
              </a:rPr>
              <a:t> ΣΑΣ!</a:t>
            </a:r>
          </a:p>
        </p:txBody>
      </p:sp>
      <p:pic>
        <p:nvPicPr>
          <p:cNvPr id="100360" name="Εικόνα 3" descr="Εικόνα3.png"/>
          <p:cNvPicPr>
            <a:picLocks noChangeAspect="1" noChangeArrowheads="1"/>
          </p:cNvPicPr>
          <p:nvPr/>
        </p:nvPicPr>
        <p:blipFill>
          <a:blip r:embed="rId5" cstate="print"/>
          <a:srcRect/>
          <a:stretch>
            <a:fillRect/>
          </a:stretch>
        </p:blipFill>
        <p:spPr bwMode="auto">
          <a:xfrm>
            <a:off x="7634288" y="6211888"/>
            <a:ext cx="1092200"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01378" name="27 - TextBox"/>
          <p:cNvSpPr txBox="1">
            <a:spLocks noChangeArrowheads="1"/>
          </p:cNvSpPr>
          <p:nvPr/>
        </p:nvSpPr>
        <p:spPr bwMode="auto">
          <a:xfrm>
            <a:off x="647700" y="0"/>
            <a:ext cx="7848600" cy="523875"/>
          </a:xfrm>
          <a:prstGeom prst="rect">
            <a:avLst/>
          </a:prstGeom>
          <a:noFill/>
          <a:ln w="9525">
            <a:noFill/>
            <a:miter lim="800000"/>
            <a:headEnd/>
            <a:tailEnd/>
          </a:ln>
        </p:spPr>
        <p:txBody>
          <a:bodyPr>
            <a:spAutoFit/>
          </a:bodyPr>
          <a:lstStyle/>
          <a:p>
            <a:pPr algn="ctr"/>
            <a:r>
              <a:rPr lang="el-GR" sz="2800" b="1" i="1">
                <a:latin typeface="Calibri" pitchFamily="34" charset="0"/>
              </a:rPr>
              <a:t>ΠΡΟΓΡΑΜΜΑΤΙΚΗ ΠΕΡΙΟΔΟΣ 2014 - 2020</a:t>
            </a:r>
            <a:endParaRPr lang="el-GR" sz="2800" i="1">
              <a:latin typeface="Calibri" pitchFamily="34" charset="0"/>
            </a:endParaRPr>
          </a:p>
        </p:txBody>
      </p:sp>
      <p:graphicFrame>
        <p:nvGraphicFramePr>
          <p:cNvPr id="9" name="8 - Διάγραμμα"/>
          <p:cNvGraphicFramePr/>
          <p:nvPr/>
        </p:nvGraphicFramePr>
        <p:xfrm>
          <a:off x="378000" y="1397000"/>
          <a:ext cx="8388000" cy="217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1380" name="9 - TextBox"/>
          <p:cNvSpPr txBox="1">
            <a:spLocks noChangeArrowheads="1"/>
          </p:cNvSpPr>
          <p:nvPr/>
        </p:nvSpPr>
        <p:spPr bwMode="auto">
          <a:xfrm>
            <a:off x="2627313" y="620713"/>
            <a:ext cx="4344987" cy="400050"/>
          </a:xfrm>
          <a:prstGeom prst="rect">
            <a:avLst/>
          </a:prstGeom>
          <a:noFill/>
          <a:ln w="9525">
            <a:noFill/>
            <a:miter lim="800000"/>
            <a:headEnd/>
            <a:tailEnd/>
          </a:ln>
        </p:spPr>
        <p:txBody>
          <a:bodyPr wrap="none">
            <a:spAutoFit/>
          </a:bodyPr>
          <a:lstStyle/>
          <a:p>
            <a:r>
              <a:rPr lang="el-GR" sz="2000" b="1">
                <a:latin typeface="Calibri" pitchFamily="34" charset="0"/>
              </a:rPr>
              <a:t>ΕΥΧΑΡΙΣΤΟΥΜΕ ΓΙΑ ΤΗΝ ΠΑΡΟΥΣΙΑ ΣΑΣ</a:t>
            </a:r>
          </a:p>
        </p:txBody>
      </p:sp>
      <p:sp>
        <p:nvSpPr>
          <p:cNvPr id="101381" name="10 - TextBox"/>
          <p:cNvSpPr txBox="1">
            <a:spLocks noChangeArrowheads="1"/>
          </p:cNvSpPr>
          <p:nvPr/>
        </p:nvSpPr>
        <p:spPr bwMode="auto">
          <a:xfrm>
            <a:off x="395288" y="3716338"/>
            <a:ext cx="8388350" cy="1785937"/>
          </a:xfrm>
          <a:prstGeom prst="rect">
            <a:avLst/>
          </a:prstGeom>
          <a:noFill/>
          <a:ln w="9525">
            <a:noFill/>
            <a:miter lim="800000"/>
            <a:headEnd/>
            <a:tailEnd/>
          </a:ln>
        </p:spPr>
        <p:txBody>
          <a:bodyPr>
            <a:spAutoFit/>
          </a:bodyPr>
          <a:lstStyle/>
          <a:p>
            <a:r>
              <a:rPr lang="el-GR" sz="2000" b="1">
                <a:latin typeface="Calibri" pitchFamily="34" charset="0"/>
              </a:rPr>
              <a:t>ΑΝΑΠΤΥΞΙΑΚΗ ΗΠΕΙΡΟΥ Α.Ε. – Αναπτυξιακή Ανώνυμη Εταιρεία Ο.Τ.Α.</a:t>
            </a:r>
            <a:r>
              <a:rPr lang="el-GR" sz="2800" b="1">
                <a:latin typeface="Calibri" pitchFamily="34" charset="0"/>
              </a:rPr>
              <a:t/>
            </a:r>
            <a:br>
              <a:rPr lang="el-GR" sz="2800" b="1">
                <a:latin typeface="Calibri" pitchFamily="34" charset="0"/>
              </a:rPr>
            </a:br>
            <a:r>
              <a:rPr lang="el-GR">
                <a:latin typeface="Calibri" pitchFamily="34" charset="0"/>
              </a:rPr>
              <a:t>Διεύθυνση: Πλατεία Πύρρου &amp; Μιχ. Αγγέλου, Διοικητήριο</a:t>
            </a:r>
            <a:br>
              <a:rPr lang="el-GR">
                <a:latin typeface="Calibri" pitchFamily="34" charset="0"/>
              </a:rPr>
            </a:br>
            <a:r>
              <a:rPr lang="el-GR">
                <a:latin typeface="Calibri" pitchFamily="34" charset="0"/>
              </a:rPr>
              <a:t>Τηλ: 26510 36686, 26510 </a:t>
            </a:r>
            <a:r>
              <a:rPr lang="en-US">
                <a:latin typeface="Calibri" pitchFamily="34" charset="0"/>
              </a:rPr>
              <a:t>83087</a:t>
            </a:r>
            <a:r>
              <a:rPr lang="el-GR">
                <a:latin typeface="Calibri" pitchFamily="34" charset="0"/>
              </a:rPr>
              <a:t/>
            </a:r>
            <a:br>
              <a:rPr lang="el-GR">
                <a:latin typeface="Calibri" pitchFamily="34" charset="0"/>
              </a:rPr>
            </a:br>
            <a:r>
              <a:rPr lang="en-US">
                <a:latin typeface="Calibri" pitchFamily="34" charset="0"/>
              </a:rPr>
              <a:t>fax: </a:t>
            </a:r>
            <a:r>
              <a:rPr lang="el-GR">
                <a:latin typeface="Calibri" pitchFamily="34" charset="0"/>
              </a:rPr>
              <a:t>26510 33419</a:t>
            </a:r>
            <a:r>
              <a:rPr lang="en-US">
                <a:latin typeface="Calibri" pitchFamily="34" charset="0"/>
              </a:rPr>
              <a:t/>
            </a:r>
            <a:br>
              <a:rPr lang="en-US">
                <a:latin typeface="Calibri" pitchFamily="34" charset="0"/>
              </a:rPr>
            </a:br>
            <a:r>
              <a:rPr lang="en-US">
                <a:latin typeface="Calibri" pitchFamily="34" charset="0"/>
              </a:rPr>
              <a:t>website: epirussa.gr</a:t>
            </a:r>
            <a:br>
              <a:rPr lang="en-US">
                <a:latin typeface="Calibri" pitchFamily="34" charset="0"/>
              </a:rPr>
            </a:br>
            <a:r>
              <a:rPr lang="en-US">
                <a:latin typeface="Calibri" pitchFamily="34" charset="0"/>
              </a:rPr>
              <a:t>e-mail: epirus@epirussa.gr</a:t>
            </a:r>
            <a:endParaRPr lang="el-GR">
              <a:latin typeface="Calibri" pitchFamily="34" charset="0"/>
            </a:endParaRPr>
          </a:p>
        </p:txBody>
      </p:sp>
      <p:pic>
        <p:nvPicPr>
          <p:cNvPr id="101382" name="11 - Εικόνα" descr="Εικόνα3.png"/>
          <p:cNvPicPr>
            <a:picLocks noChangeAspect="1"/>
          </p:cNvPicPr>
          <p:nvPr/>
        </p:nvPicPr>
        <p:blipFill>
          <a:blip r:embed="rId7" cstate="print"/>
          <a:srcRect/>
          <a:stretch>
            <a:fillRect/>
          </a:stretch>
        </p:blipFill>
        <p:spPr bwMode="auto">
          <a:xfrm>
            <a:off x="250825" y="5589588"/>
            <a:ext cx="2679700" cy="865187"/>
          </a:xfrm>
          <a:prstGeom prst="rect">
            <a:avLst/>
          </a:prstGeom>
          <a:noFill/>
          <a:ln w="9525">
            <a:noFill/>
            <a:miter lim="800000"/>
            <a:headEnd/>
            <a:tailEnd/>
          </a:ln>
        </p:spPr>
      </p:pic>
      <p:pic>
        <p:nvPicPr>
          <p:cNvPr id="101383" name="Εικόνα 1"/>
          <p:cNvPicPr>
            <a:picLocks noChangeAspect="1" noChangeArrowheads="1"/>
          </p:cNvPicPr>
          <p:nvPr/>
        </p:nvPicPr>
        <p:blipFill>
          <a:blip r:embed="rId8" cstate="print"/>
          <a:srcRect/>
          <a:stretch>
            <a:fillRect/>
          </a:stretch>
        </p:blipFill>
        <p:spPr bwMode="auto">
          <a:xfrm>
            <a:off x="3059113" y="5589588"/>
            <a:ext cx="5616575" cy="86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09550" y="5373688"/>
            <a:ext cx="9040813" cy="1398587"/>
          </a:xfrm>
        </p:spPr>
        <p:txBody>
          <a:bodyPr/>
          <a:lstStyle/>
          <a:p>
            <a:pPr algn="l"/>
            <a:endParaRPr lang="el-GR" sz="1400" smtClean="0"/>
          </a:p>
        </p:txBody>
      </p:sp>
      <p:sp>
        <p:nvSpPr>
          <p:cNvPr id="22530" name="Text Placeholder 2"/>
          <p:cNvSpPr>
            <a:spLocks noGrp="1"/>
          </p:cNvSpPr>
          <p:nvPr>
            <p:ph type="body" sz="quarter" idx="10"/>
          </p:nvPr>
        </p:nvSpPr>
        <p:spPr>
          <a:xfrm>
            <a:off x="201613" y="1414463"/>
            <a:ext cx="8942387" cy="4518025"/>
          </a:xfrm>
        </p:spPr>
        <p:txBody>
          <a:bodyPr/>
          <a:lstStyle/>
          <a:p>
            <a:endParaRPr lang="en-US" b="1" smtClean="0"/>
          </a:p>
          <a:p>
            <a:endParaRPr lang="en-US" b="1" smtClean="0"/>
          </a:p>
        </p:txBody>
      </p:sp>
      <p:sp>
        <p:nvSpPr>
          <p:cNvPr id="8" name="Titel 3"/>
          <p:cNvSpPr txBox="1">
            <a:spLocks/>
          </p:cNvSpPr>
          <p:nvPr/>
        </p:nvSpPr>
        <p:spPr>
          <a:xfrm>
            <a:off x="122238" y="230188"/>
            <a:ext cx="8812212" cy="727075"/>
          </a:xfrm>
          <a:prstGeom prst="rect">
            <a:avLst/>
          </a:prstGeom>
          <a:solidFill>
            <a:schemeClr val="accent2">
              <a:lumMod val="40000"/>
              <a:lumOff val="60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Aft>
                <a:spcPts val="0"/>
              </a:spcAft>
              <a:defRPr/>
            </a:pPr>
            <a:r>
              <a:rPr lang="el-GR" sz="2800" b="1" dirty="0"/>
              <a:t>ΠΑΡΕΜΒΑΣΕΙΣ ΙΔΙΩΤΙΚΟΥ </a:t>
            </a:r>
            <a:r>
              <a:rPr lang="el-GR" sz="2800" b="1" dirty="0" smtClean="0"/>
              <a:t>ΧΑΡΑΚΤΗΡΑ - ΔΙΚΑΙΟΥΧΟΙ</a:t>
            </a:r>
            <a:endParaRPr lang="el-GR" sz="2800" b="1" dirty="0"/>
          </a:p>
        </p:txBody>
      </p:sp>
      <p:sp>
        <p:nvSpPr>
          <p:cNvPr id="9" name="Ορθογώνιο 8"/>
          <p:cNvSpPr/>
          <p:nvPr/>
        </p:nvSpPr>
        <p:spPr>
          <a:xfrm>
            <a:off x="209550" y="2154238"/>
            <a:ext cx="8637588" cy="4246562"/>
          </a:xfrm>
          <a:prstGeom prst="rect">
            <a:avLst/>
          </a:prstGeom>
        </p:spPr>
        <p:txBody>
          <a:bodyPr>
            <a:spAutoFit/>
          </a:bodyPr>
          <a:lstStyle/>
          <a:p>
            <a:pPr algn="just" fontAlgn="auto">
              <a:spcBef>
                <a:spcPts val="0"/>
              </a:spcBef>
              <a:spcAft>
                <a:spcPts val="0"/>
              </a:spcAft>
              <a:defRPr/>
            </a:pPr>
            <a:r>
              <a:rPr lang="el-GR" b="1" dirty="0">
                <a:solidFill>
                  <a:schemeClr val="accent1">
                    <a:lumMod val="50000"/>
                  </a:schemeClr>
                </a:solidFill>
                <a:latin typeface="+mn-lt"/>
                <a:cs typeface="+mn-cs"/>
              </a:rPr>
              <a:t>Πιο συγκεκριμένα δικαιούχοι μπορεί να είναι:</a:t>
            </a:r>
          </a:p>
          <a:p>
            <a:pPr algn="just" fontAlgn="auto">
              <a:spcBef>
                <a:spcPts val="0"/>
              </a:spcBef>
              <a:spcAft>
                <a:spcPts val="0"/>
              </a:spcAft>
              <a:defRPr/>
            </a:pPr>
            <a:r>
              <a:rPr lang="el-GR" b="1" dirty="0">
                <a:solidFill>
                  <a:schemeClr val="accent1">
                    <a:lumMod val="50000"/>
                  </a:schemeClr>
                </a:solidFill>
                <a:latin typeface="+mn-lt"/>
                <a:cs typeface="+mn-cs"/>
              </a:rPr>
              <a:t>Δήμοι και ενώσεις τους, φυσικά ή νομικά πρόσωπα</a:t>
            </a:r>
            <a:r>
              <a:rPr lang="en-US" b="1" dirty="0">
                <a:solidFill>
                  <a:schemeClr val="accent1">
                    <a:lumMod val="50000"/>
                  </a:schemeClr>
                </a:solidFill>
                <a:latin typeface="+mn-lt"/>
                <a:cs typeface="+mn-cs"/>
              </a:rPr>
              <a:t>, </a:t>
            </a:r>
            <a:r>
              <a:rPr lang="el-GR" b="1" dirty="0">
                <a:solidFill>
                  <a:schemeClr val="accent1">
                    <a:lumMod val="50000"/>
                  </a:schemeClr>
                </a:solidFill>
                <a:latin typeface="+mn-lt"/>
                <a:cs typeface="+mn-cs"/>
              </a:rPr>
              <a:t>αγρότες, Ιδιώτες διαχειριστές δασικής γης  καθώς και η ίδια η ΟΤΔ.</a:t>
            </a:r>
          </a:p>
          <a:p>
            <a:pPr algn="just" fontAlgn="auto">
              <a:spcBef>
                <a:spcPts val="0"/>
              </a:spcBef>
              <a:spcAft>
                <a:spcPts val="0"/>
              </a:spcAft>
              <a:defRPr/>
            </a:pPr>
            <a:endParaRPr lang="el-GR" b="1" dirty="0">
              <a:solidFill>
                <a:schemeClr val="accent1">
                  <a:lumMod val="50000"/>
                </a:schemeClr>
              </a:solidFill>
              <a:latin typeface="+mn-lt"/>
              <a:cs typeface="+mn-cs"/>
            </a:endParaRPr>
          </a:p>
          <a:p>
            <a:pPr algn="just" fontAlgn="auto">
              <a:spcBef>
                <a:spcPts val="0"/>
              </a:spcBef>
              <a:spcAft>
                <a:spcPts val="0"/>
              </a:spcAft>
              <a:defRPr/>
            </a:pPr>
            <a:r>
              <a:rPr lang="el-GR" b="1" dirty="0">
                <a:solidFill>
                  <a:srgbClr val="FF0000"/>
                </a:solidFill>
                <a:latin typeface="Verdana" panose="020B0604030504040204" pitchFamily="34" charset="0"/>
                <a:ea typeface="Verdana" panose="020B0604030504040204" pitchFamily="34" charset="0"/>
                <a:cs typeface="+mn-cs"/>
              </a:rPr>
              <a:t>!! </a:t>
            </a:r>
            <a:r>
              <a:rPr lang="el-GR" b="1" dirty="0">
                <a:solidFill>
                  <a:schemeClr val="accent1">
                    <a:lumMod val="50000"/>
                  </a:schemeClr>
                </a:solidFill>
                <a:latin typeface="+mn-lt"/>
                <a:cs typeface="+mn-cs"/>
              </a:rPr>
              <a:t>Δικαιούχος μπορεί να είναι και </a:t>
            </a:r>
            <a:r>
              <a:rPr lang="el-GR" dirty="0">
                <a:latin typeface="+mn-lt"/>
                <a:cs typeface="+mn-cs"/>
              </a:rPr>
              <a:t>εργαζόμενος σε ΝΠΙΔ εφόσον δεν κωλύεται από διατάξεις του καταστατικού του ΝΠΙΔ ή εργαζόμενος σε ΝΠΔΔ και στο Δημόσιο τομέα, που διαθέτει σχετική άδεια από Υπηρεσιακό Συμβούλιο ή άλλο αρμόδιο όργανο, για επιχειρηματική δραστηριότητα.</a:t>
            </a:r>
            <a:endParaRPr lang="el-GR" b="1" dirty="0">
              <a:solidFill>
                <a:schemeClr val="accent1">
                  <a:lumMod val="50000"/>
                </a:schemeClr>
              </a:solidFill>
              <a:latin typeface="+mn-lt"/>
              <a:cs typeface="+mn-cs"/>
            </a:endParaRPr>
          </a:p>
          <a:p>
            <a:pPr algn="just" fontAlgn="auto">
              <a:spcBef>
                <a:spcPts val="0"/>
              </a:spcBef>
              <a:spcAft>
                <a:spcPts val="0"/>
              </a:spcAft>
              <a:defRPr/>
            </a:pPr>
            <a:endParaRPr lang="el-GR" b="1" dirty="0">
              <a:latin typeface="+mn-lt"/>
              <a:cs typeface="+mn-cs"/>
            </a:endParaRPr>
          </a:p>
          <a:p>
            <a:pPr algn="just" fontAlgn="auto">
              <a:spcBef>
                <a:spcPts val="0"/>
              </a:spcBef>
              <a:spcAft>
                <a:spcPts val="0"/>
              </a:spcAft>
              <a:defRPr/>
            </a:pPr>
            <a:r>
              <a:rPr lang="el-GR" b="1" dirty="0">
                <a:solidFill>
                  <a:srgbClr val="FF0000"/>
                </a:solidFill>
                <a:latin typeface="Verdana" panose="020B0604030504040204" pitchFamily="34" charset="0"/>
                <a:ea typeface="Verdana" panose="020B0604030504040204" pitchFamily="34" charset="0"/>
                <a:cs typeface="+mn-cs"/>
              </a:rPr>
              <a:t>!! </a:t>
            </a:r>
            <a:r>
              <a:rPr lang="el-GR" b="1" dirty="0">
                <a:solidFill>
                  <a:schemeClr val="accent5">
                    <a:lumMod val="50000"/>
                  </a:schemeClr>
                </a:solidFill>
                <a:latin typeface="+mn-lt"/>
                <a:cs typeface="+mn-cs"/>
              </a:rPr>
              <a:t>Επισημαίνεται ότι: οι </a:t>
            </a:r>
            <a:r>
              <a:rPr lang="el-GR" b="1" u="sng" dirty="0">
                <a:solidFill>
                  <a:schemeClr val="accent5">
                    <a:lumMod val="50000"/>
                  </a:schemeClr>
                </a:solidFill>
                <a:latin typeface="+mn-lt"/>
                <a:cs typeface="+mn-cs"/>
              </a:rPr>
              <a:t>υπό ίδρυση </a:t>
            </a:r>
            <a:r>
              <a:rPr lang="el-GR" b="1" dirty="0">
                <a:solidFill>
                  <a:schemeClr val="accent5">
                    <a:lumMod val="50000"/>
                  </a:schemeClr>
                </a:solidFill>
                <a:latin typeface="+mn-lt"/>
                <a:cs typeface="+mn-cs"/>
              </a:rPr>
              <a:t>επιχειρήσεις: </a:t>
            </a:r>
          </a:p>
          <a:p>
            <a:pPr algn="just" fontAlgn="auto">
              <a:spcBef>
                <a:spcPts val="0"/>
              </a:spcBef>
              <a:spcAft>
                <a:spcPts val="0"/>
              </a:spcAft>
              <a:defRPr/>
            </a:pPr>
            <a:r>
              <a:rPr lang="el-GR" b="1" dirty="0">
                <a:solidFill>
                  <a:schemeClr val="accent5">
                    <a:lumMod val="50000"/>
                  </a:schemeClr>
                </a:solidFill>
                <a:latin typeface="+mn-lt"/>
                <a:cs typeface="+mn-cs"/>
              </a:rPr>
              <a:t>α) υποβάλλουν αίτηση στήριξης κάνοντας χρήση του προσωπικού ΑΦΜ του Νόμιμου εκπροσώπου,</a:t>
            </a:r>
          </a:p>
          <a:p>
            <a:pPr algn="just" fontAlgn="auto">
              <a:spcBef>
                <a:spcPts val="0"/>
              </a:spcBef>
              <a:spcAft>
                <a:spcPts val="0"/>
              </a:spcAft>
              <a:defRPr/>
            </a:pPr>
            <a:r>
              <a:rPr lang="el-GR" b="1" dirty="0">
                <a:solidFill>
                  <a:schemeClr val="accent5">
                    <a:lumMod val="50000"/>
                  </a:schemeClr>
                </a:solidFill>
                <a:latin typeface="+mn-lt"/>
                <a:cs typeface="+mn-cs"/>
              </a:rPr>
              <a:t>β) υποχρεούνται μετά την αίτηση στήριξης να αποκτήσουν ΑΦΜ και να προσκομίσουν την έναρξη δραστηριότητας στην ΟΤΔ σε περίπτωση εγκεκριμένης αίτησης. </a:t>
            </a:r>
          </a:p>
          <a:p>
            <a:pPr fontAlgn="auto">
              <a:spcBef>
                <a:spcPts val="0"/>
              </a:spcBef>
              <a:spcAft>
                <a:spcPts val="0"/>
              </a:spcAft>
              <a:defRPr/>
            </a:pPr>
            <a:endParaRPr lang="el-GR" dirty="0">
              <a:latin typeface="+mn-lt"/>
              <a:cs typeface="+mn-cs"/>
            </a:endParaRPr>
          </a:p>
        </p:txBody>
      </p:sp>
      <p:sp>
        <p:nvSpPr>
          <p:cNvPr id="11" name="TextBox 10"/>
          <p:cNvSpPr txBox="1"/>
          <p:nvPr/>
        </p:nvSpPr>
        <p:spPr>
          <a:xfrm>
            <a:off x="122238" y="892175"/>
            <a:ext cx="8710612" cy="1016000"/>
          </a:xfrm>
          <a:prstGeom prst="rect">
            <a:avLst/>
          </a:prstGeom>
          <a:noFill/>
        </p:spPr>
        <p:txBody>
          <a:bodyPr>
            <a:spAutoFit/>
          </a:bodyPr>
          <a:lstStyle/>
          <a:p>
            <a:pPr algn="just" fontAlgn="auto">
              <a:spcBef>
                <a:spcPts val="0"/>
              </a:spcBef>
              <a:spcAft>
                <a:spcPts val="0"/>
              </a:spcAft>
              <a:defRPr/>
            </a:pPr>
            <a:r>
              <a:rPr lang="el-GR" sz="2000" b="1" dirty="0">
                <a:latin typeface="+mj-lt"/>
                <a:ea typeface="+mj-ea"/>
                <a:cs typeface="+mj-cs"/>
              </a:rPr>
              <a:t>ΔΙΚΑΙΟΥΧΟΙ: </a:t>
            </a:r>
            <a:r>
              <a:rPr lang="el-GR" sz="2000" dirty="0">
                <a:latin typeface="+mn-lt"/>
                <a:cs typeface="+mn-cs"/>
              </a:rPr>
              <a:t>Φυσικά ή Νομικά πρόσωπα (υφιστάμενες, είτε υπό ίδρυση επιχειρήσεις) που συνιστούν πολύ μικρές και μικρές επιχειρήσεις κατά την έννοια της σύστασης 2003/361/ΕΚ της Επιτροπής</a:t>
            </a:r>
            <a:endParaRPr lang="el-GR" sz="2000" b="1" dirty="0">
              <a:latin typeface="+mj-lt"/>
              <a:ea typeface="+mj-ea"/>
              <a:cs typeface="+mj-cs"/>
            </a:endParaRPr>
          </a:p>
        </p:txBody>
      </p:sp>
      <p:pic>
        <p:nvPicPr>
          <p:cNvPr id="22534" name="Εικόνα 11"/>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2535"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09550" y="5373688"/>
            <a:ext cx="9040813" cy="1398587"/>
          </a:xfrm>
        </p:spPr>
        <p:txBody>
          <a:bodyPr/>
          <a:lstStyle/>
          <a:p>
            <a:pPr algn="l"/>
            <a:endParaRPr lang="el-GR" sz="1400" smtClean="0"/>
          </a:p>
        </p:txBody>
      </p:sp>
      <p:sp>
        <p:nvSpPr>
          <p:cNvPr id="8" name="Titel 3"/>
          <p:cNvSpPr txBox="1">
            <a:spLocks/>
          </p:cNvSpPr>
          <p:nvPr/>
        </p:nvSpPr>
        <p:spPr>
          <a:xfrm>
            <a:off x="122238" y="230188"/>
            <a:ext cx="8812212" cy="727075"/>
          </a:xfrm>
          <a:prstGeom prst="rect">
            <a:avLst/>
          </a:prstGeom>
          <a:solidFill>
            <a:schemeClr val="accent2">
              <a:lumMod val="40000"/>
              <a:lumOff val="60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fontAlgn="auto">
              <a:spcAft>
                <a:spcPts val="0"/>
              </a:spcAft>
              <a:defRPr/>
            </a:pPr>
            <a:r>
              <a:rPr lang="el-GR" sz="2800" b="1" dirty="0"/>
              <a:t>ΠΑΡΕΜΒΑΣΕΙΣ ΙΔΙΩΤΙΚΟΥ </a:t>
            </a:r>
            <a:r>
              <a:rPr lang="el-GR" sz="2800" b="1" dirty="0" smtClean="0"/>
              <a:t>ΧΑΡΑΚΤΗΡΑ - ΔΙΚΑΙΟΥΧΟΙ</a:t>
            </a:r>
            <a:endParaRPr lang="el-GR" sz="2800" b="1" dirty="0"/>
          </a:p>
        </p:txBody>
      </p:sp>
      <p:sp>
        <p:nvSpPr>
          <p:cNvPr id="9" name="Ορθογώνιο 8"/>
          <p:cNvSpPr/>
          <p:nvPr/>
        </p:nvSpPr>
        <p:spPr>
          <a:xfrm>
            <a:off x="296863" y="1300163"/>
            <a:ext cx="8637587" cy="5078412"/>
          </a:xfrm>
          <a:prstGeom prst="rect">
            <a:avLst/>
          </a:prstGeom>
        </p:spPr>
        <p:txBody>
          <a:bodyPr>
            <a:spAutoFit/>
          </a:bodyPr>
          <a:lstStyle/>
          <a:p>
            <a:pPr algn="just" fontAlgn="auto">
              <a:spcBef>
                <a:spcPts val="0"/>
              </a:spcBef>
              <a:spcAft>
                <a:spcPts val="0"/>
              </a:spcAft>
              <a:defRPr/>
            </a:pPr>
            <a:r>
              <a:rPr lang="el-GR" b="1" dirty="0">
                <a:solidFill>
                  <a:schemeClr val="accent1">
                    <a:lumMod val="50000"/>
                  </a:schemeClr>
                </a:solidFill>
                <a:latin typeface="+mn-lt"/>
                <a:cs typeface="+mn-cs"/>
              </a:rPr>
              <a:t>α.	</a:t>
            </a:r>
            <a:r>
              <a:rPr lang="el-GR" b="1" dirty="0" err="1">
                <a:solidFill>
                  <a:schemeClr val="accent1">
                    <a:lumMod val="50000"/>
                  </a:schemeClr>
                </a:solidFill>
                <a:latin typeface="+mn-lt"/>
                <a:cs typeface="+mn-cs"/>
              </a:rPr>
              <a:t>εξωχώριες</a:t>
            </a:r>
            <a:r>
              <a:rPr lang="el-GR" b="1" dirty="0">
                <a:solidFill>
                  <a:schemeClr val="accent1">
                    <a:lumMod val="50000"/>
                  </a:schemeClr>
                </a:solidFill>
                <a:latin typeface="+mn-lt"/>
                <a:cs typeface="+mn-cs"/>
              </a:rPr>
              <a:t> / υπεράκτιες εταιρείες,</a:t>
            </a:r>
          </a:p>
          <a:p>
            <a:pPr algn="just" fontAlgn="auto">
              <a:spcBef>
                <a:spcPts val="0"/>
              </a:spcBef>
              <a:spcAft>
                <a:spcPts val="0"/>
              </a:spcAft>
              <a:defRPr/>
            </a:pPr>
            <a:r>
              <a:rPr lang="el-GR" b="1" dirty="0">
                <a:solidFill>
                  <a:schemeClr val="accent1">
                    <a:lumMod val="50000"/>
                  </a:schemeClr>
                </a:solidFill>
                <a:latin typeface="+mn-lt"/>
                <a:cs typeface="+mn-cs"/>
              </a:rPr>
              <a:t>β.	προβληματικές επιχειρήσεις, με βάση τον ορισμό της προβληματικής επιχείρησης στον Καν. ΕΕ 651/2014 αρ. 2 σημείο 18. Η συγκεκριμένη διάταξη δεν αφορά σε πράξεις που ενισχύονται βάσει των Καν. (ΕΕ) 1305/2013, Καν. (ΕΕ) 1407/2013 και με το αρ. 22 του Καν Ε.Ε. 651/2014. (Σχετικό Έντυπο: ΙΙ_4 Ορισμός Προβληματικής)</a:t>
            </a:r>
          </a:p>
          <a:p>
            <a:pPr algn="just" fontAlgn="auto">
              <a:spcBef>
                <a:spcPts val="0"/>
              </a:spcBef>
              <a:spcAft>
                <a:spcPts val="0"/>
              </a:spcAft>
              <a:defRPr/>
            </a:pPr>
            <a:r>
              <a:rPr lang="el-GR" b="1" dirty="0">
                <a:solidFill>
                  <a:schemeClr val="accent1">
                    <a:lumMod val="50000"/>
                  </a:schemeClr>
                </a:solidFill>
                <a:latin typeface="+mn-lt"/>
                <a:cs typeface="+mn-cs"/>
              </a:rPr>
              <a:t>γ.	φυσικά πρόσωπα:</a:t>
            </a:r>
          </a:p>
          <a:p>
            <a:pPr algn="just" fontAlgn="auto">
              <a:spcBef>
                <a:spcPts val="0"/>
              </a:spcBef>
              <a:spcAft>
                <a:spcPts val="0"/>
              </a:spcAft>
              <a:defRPr/>
            </a:pPr>
            <a:r>
              <a:rPr lang="el-GR" b="1" dirty="0">
                <a:solidFill>
                  <a:schemeClr val="accent1">
                    <a:lumMod val="50000"/>
                  </a:schemeClr>
                </a:solidFill>
                <a:latin typeface="+mn-lt"/>
                <a:cs typeface="+mn-cs"/>
              </a:rPr>
              <a:t>	γ.1	του Υπηρεσιακού Πυρήνα της ΟΤΔ,</a:t>
            </a:r>
          </a:p>
          <a:p>
            <a:pPr algn="just" fontAlgn="auto">
              <a:spcBef>
                <a:spcPts val="0"/>
              </a:spcBef>
              <a:spcAft>
                <a:spcPts val="0"/>
              </a:spcAft>
              <a:defRPr/>
            </a:pPr>
            <a:r>
              <a:rPr lang="el-GR" b="1" dirty="0">
                <a:solidFill>
                  <a:schemeClr val="accent1">
                    <a:lumMod val="50000"/>
                  </a:schemeClr>
                </a:solidFill>
                <a:latin typeface="+mn-lt"/>
                <a:cs typeface="+mn-cs"/>
              </a:rPr>
              <a:t>	γ.2 	στελέχη του φορέα που έχει συστήσει την ΟΤΔ,</a:t>
            </a:r>
          </a:p>
          <a:p>
            <a:pPr algn="just" fontAlgn="auto">
              <a:spcBef>
                <a:spcPts val="0"/>
              </a:spcBef>
              <a:spcAft>
                <a:spcPts val="0"/>
              </a:spcAft>
              <a:defRPr/>
            </a:pPr>
            <a:r>
              <a:rPr lang="el-GR" b="1" dirty="0">
                <a:solidFill>
                  <a:schemeClr val="accent1">
                    <a:lumMod val="50000"/>
                  </a:schemeClr>
                </a:solidFill>
                <a:latin typeface="+mn-lt"/>
                <a:cs typeface="+mn-cs"/>
              </a:rPr>
              <a:t>	γ.3	εκπρόσωποι φορέων στην Επιτροπή Διαχείρισης Προγράμματος (ΕΔΠ) στο Διοικητικό Συμβούλιο του φορέα που έχει συστήσει την ΟΤΔ,</a:t>
            </a:r>
          </a:p>
          <a:p>
            <a:pPr algn="just" fontAlgn="auto">
              <a:spcBef>
                <a:spcPts val="0"/>
              </a:spcBef>
              <a:spcAft>
                <a:spcPts val="0"/>
              </a:spcAft>
              <a:defRPr/>
            </a:pPr>
            <a:r>
              <a:rPr lang="el-GR" b="1" dirty="0">
                <a:solidFill>
                  <a:schemeClr val="accent1">
                    <a:lumMod val="50000"/>
                  </a:schemeClr>
                </a:solidFill>
                <a:latin typeface="+mn-lt"/>
                <a:cs typeface="+mn-cs"/>
              </a:rPr>
              <a:t>δ.	δυνητικοί δικαιούχοι στους οποίους έχουν επιβληθεί πρόστιμα τα οποία έχουν αποκτήσει  τελεσίδικη και δεσμευτική ισχύ, για παραβάσεις εργατικής νομοθεσίας και ειδικότερα για: Παράβαση «υψηλής» ή «πολύ υψηλής» σοβαρότητας (3 πρόστιμα/ 3 έλεγχοι) ή Αδήλωτη εργασία (2 πρόστιμα/ 2 έλεγχοι).</a:t>
            </a:r>
          </a:p>
          <a:p>
            <a:pPr algn="just" fontAlgn="auto">
              <a:spcBef>
                <a:spcPts val="0"/>
              </a:spcBef>
              <a:spcAft>
                <a:spcPts val="0"/>
              </a:spcAft>
              <a:defRPr/>
            </a:pPr>
            <a:r>
              <a:rPr lang="el-GR" b="1" dirty="0">
                <a:solidFill>
                  <a:schemeClr val="accent1">
                    <a:lumMod val="50000"/>
                  </a:schemeClr>
                </a:solidFill>
                <a:latin typeface="+mn-lt"/>
                <a:cs typeface="+mn-cs"/>
              </a:rPr>
              <a:t>ε. 	δυνητικοί δικαιούχοι οι οποίοι είναι υπόχρεοι σε ανάκτηση παράνομης κρατικής ενίσχυσης κατόπιν προηγούμενης απόφασης της ΕΕ σε περίπτωση χρήσης του κανονισμού (ΕΕ) 651/2014. </a:t>
            </a:r>
          </a:p>
          <a:p>
            <a:pPr fontAlgn="auto">
              <a:spcBef>
                <a:spcPts val="0"/>
              </a:spcBef>
              <a:spcAft>
                <a:spcPts val="0"/>
              </a:spcAft>
              <a:defRPr/>
            </a:pPr>
            <a:endParaRPr lang="el-GR" dirty="0">
              <a:latin typeface="+mn-lt"/>
              <a:cs typeface="+mn-cs"/>
            </a:endParaRPr>
          </a:p>
        </p:txBody>
      </p:sp>
      <p:sp>
        <p:nvSpPr>
          <p:cNvPr id="11" name="TextBox 10"/>
          <p:cNvSpPr txBox="1"/>
          <p:nvPr/>
        </p:nvSpPr>
        <p:spPr>
          <a:xfrm>
            <a:off x="122238" y="892175"/>
            <a:ext cx="8710612" cy="400050"/>
          </a:xfrm>
          <a:prstGeom prst="rect">
            <a:avLst/>
          </a:prstGeom>
          <a:noFill/>
        </p:spPr>
        <p:txBody>
          <a:bodyPr>
            <a:spAutoFit/>
          </a:bodyPr>
          <a:lstStyle/>
          <a:p>
            <a:pPr algn="just" fontAlgn="auto">
              <a:spcBef>
                <a:spcPts val="0"/>
              </a:spcBef>
              <a:spcAft>
                <a:spcPts val="0"/>
              </a:spcAft>
              <a:defRPr/>
            </a:pPr>
            <a:r>
              <a:rPr lang="el-GR" sz="2000" b="1" dirty="0">
                <a:latin typeface="+mj-lt"/>
                <a:ea typeface="+mj-ea"/>
                <a:cs typeface="+mj-cs"/>
              </a:rPr>
              <a:t>ΔΙΚΑΙΟΥΧΟΙ ΔΕΝ ΜΠΟΡΕΙ ΝΑ ΕΙΝΑΙ:</a:t>
            </a:r>
          </a:p>
        </p:txBody>
      </p:sp>
      <p:pic>
        <p:nvPicPr>
          <p:cNvPr id="23557" name="Εικόνα 11"/>
          <p:cNvPicPr>
            <a:picLocks noChangeAspect="1"/>
          </p:cNvPicPr>
          <p:nvPr/>
        </p:nvPicPr>
        <p:blipFill>
          <a:blip r:embed="rId2" cstate="print"/>
          <a:srcRect/>
          <a:stretch>
            <a:fillRect/>
          </a:stretch>
        </p:blipFill>
        <p:spPr bwMode="auto">
          <a:xfrm>
            <a:off x="611188" y="6237288"/>
            <a:ext cx="6769100" cy="584200"/>
          </a:xfrm>
          <a:prstGeom prst="rect">
            <a:avLst/>
          </a:prstGeom>
          <a:noFill/>
          <a:ln w="9525">
            <a:noFill/>
            <a:miter lim="800000"/>
            <a:headEnd/>
            <a:tailEnd/>
          </a:ln>
        </p:spPr>
      </p:pic>
      <p:pic>
        <p:nvPicPr>
          <p:cNvPr id="23558" name="Εικόνα 3" descr="Εικόνα3.png"/>
          <p:cNvPicPr>
            <a:picLocks noChangeAspect="1" noChangeArrowheads="1"/>
          </p:cNvPicPr>
          <p:nvPr/>
        </p:nvPicPr>
        <p:blipFill>
          <a:blip r:embed="rId3" cstate="print"/>
          <a:srcRect/>
          <a:stretch>
            <a:fillRect/>
          </a:stretch>
        </p:blipFill>
        <p:spPr bwMode="auto">
          <a:xfrm>
            <a:off x="7740650" y="6276975"/>
            <a:ext cx="10922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7212</Words>
  <Application>Microsoft Office PowerPoint</Application>
  <PresentationFormat>Προβολή στην οθόνη (4:3)</PresentationFormat>
  <Paragraphs>722</Paragraphs>
  <Slides>72</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72</vt:i4>
      </vt:variant>
    </vt:vector>
  </HeadingPairs>
  <TitlesOfParts>
    <vt:vector size="73" baseType="lpstr">
      <vt:lpstr>Θέμα του Office</vt:lpstr>
      <vt:lpstr>Διαφάνεια 1</vt:lpstr>
      <vt:lpstr>Διαφάνεια 2</vt:lpstr>
      <vt:lpstr>ΠΕΡΙΟΧΗ ΠΑΡΕΜΒΑΣΗΣ</vt:lpstr>
      <vt:lpstr>ΧΑΡΤΗΣ ΠΕΡΙΟΧΗΣ ΠΑΡΕΜΒΑΣΗΣ CLLD/LEADER  του ΠΑΑ</vt:lpstr>
      <vt:lpstr>ΣΤΟΧΟΙ &amp; ΣΤΡΑΤΗΓΙΚΗ ΤΟΠΙΚΟΥ ΠΡΟΓΡΑΜΜΑΤΟΣ</vt:lpstr>
      <vt:lpstr>ΔΡΑΣΕΙΣ ΣΤΟ ΠΛΑΙΣΙΟ ΕΦΑΡΜΟΓΗΣ ΤΟΥ ΜΕΤΡΟΥ 19.2  ΤΟΥ ΠΑΑ 2014-2020</vt:lpstr>
      <vt:lpstr>ΙΔΙΩΤΙΚΟΥ ΧΑΡΑΚΤΗΡΑ ΠΑΡΕΜΒΑΣΕΙΣ (ΔΡΑΣΕΙΣ)  ΤΟΥ ΥΠΟ-ΜΕΤΡΟΥ 19.2</vt:lpstr>
      <vt:lpstr>Διαφάνεια 8</vt:lpstr>
      <vt:lpstr>Διαφάνεια 9</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ΒΑΣΙΚΕΣ ΠΛΗΡΟΦΟΡΙΕΣ ΠΡΟΣΚΛΗΣΗΣ</vt:lpstr>
      <vt:lpstr>ΒΑΣΙΚΕΣ ΠΛΗΡΟΦΟΡΙΕΣ ΠΡΟΣΚΛΗΣΗΣ</vt:lpstr>
      <vt:lpstr>Διαφάνεια 37</vt:lpstr>
      <vt:lpstr> </vt:lpstr>
      <vt:lpstr> </vt:lpstr>
      <vt:lpstr> </vt:lpstr>
      <vt:lpstr>Διαφάνεια 41</vt:lpstr>
      <vt:lpstr> </vt:lpstr>
      <vt:lpstr> </vt:lpstr>
      <vt:lpstr> </vt:lpstr>
      <vt:lpstr> </vt:lpstr>
      <vt:lpstr> </vt:lpstr>
      <vt:lpstr> </vt:lpstr>
      <vt:lpstr> </vt:lpstr>
      <vt:lpstr> </vt:lpstr>
      <vt:lpstr> </vt:lpstr>
      <vt:lpstr> </vt:lpstr>
      <vt:lpstr> </vt:lpstr>
      <vt:lpstr> </vt:lpstr>
      <vt:lpstr> </vt:lpstr>
      <vt:lpstr>Αξιολόγηση των Αιτήσεων Στήριξης</vt:lpstr>
      <vt:lpstr>Διαφάνεια 56</vt:lpstr>
      <vt:lpstr>Διαφάνεια 57</vt:lpstr>
      <vt:lpstr>Διαφάνεια 58</vt:lpstr>
      <vt:lpstr> </vt:lpstr>
      <vt:lpstr> </vt:lpstr>
      <vt:lpstr> </vt:lpstr>
      <vt:lpstr> </vt:lpstr>
      <vt:lpstr>Μακροχρόνιες Δεσμεύσεις</vt:lpstr>
      <vt:lpstr>Μακροχρόνιες Δεσμεύσεις (Κανονισμού ΕΕ 651/2014 )</vt:lpstr>
      <vt:lpstr>Διαφάνεια 65</vt:lpstr>
      <vt:lpstr>Περιορισμοί Κανονισμών (ΕΕ) 1407/2013 και 651/2014</vt:lpstr>
      <vt:lpstr>Περιορισμοί Κανονισμών (ΕΕ) 1407/2013 και 651/2014</vt:lpstr>
      <vt:lpstr>Περιορισμοί Κανονισμών (ΕΕ) 1407/2013 και 651/2014</vt:lpstr>
      <vt:lpstr>Αρχεία που συμπληρώνονται</vt:lpstr>
      <vt:lpstr> </vt:lpstr>
      <vt:lpstr> </vt:lpstr>
      <vt:lpstr>Διαφάνεια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ANASTASIOU</dc:creator>
  <cp:lastModifiedBy>ADMIN</cp:lastModifiedBy>
  <cp:revision>336</cp:revision>
  <dcterms:created xsi:type="dcterms:W3CDTF">2016-06-15T09:36:12Z</dcterms:created>
  <dcterms:modified xsi:type="dcterms:W3CDTF">2019-06-28T23:36:55Z</dcterms:modified>
</cp:coreProperties>
</file>